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62"/>
  </p:notesMasterIdLst>
  <p:sldIdLst>
    <p:sldId id="307" r:id="rId2"/>
    <p:sldId id="256" r:id="rId3"/>
    <p:sldId id="300" r:id="rId4"/>
    <p:sldId id="301" r:id="rId5"/>
    <p:sldId id="317" r:id="rId6"/>
    <p:sldId id="302" r:id="rId7"/>
    <p:sldId id="318" r:id="rId8"/>
    <p:sldId id="309" r:id="rId9"/>
    <p:sldId id="319" r:id="rId10"/>
    <p:sldId id="303" r:id="rId11"/>
    <p:sldId id="257" r:id="rId12"/>
    <p:sldId id="311" r:id="rId13"/>
    <p:sldId id="304" r:id="rId14"/>
    <p:sldId id="305" r:id="rId15"/>
    <p:sldId id="306" r:id="rId16"/>
    <p:sldId id="310"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316" r:id="rId30"/>
    <p:sldId id="270" r:id="rId31"/>
    <p:sldId id="271" r:id="rId32"/>
    <p:sldId id="272" r:id="rId33"/>
    <p:sldId id="273" r:id="rId34"/>
    <p:sldId id="275" r:id="rId35"/>
    <p:sldId id="276" r:id="rId36"/>
    <p:sldId id="277" r:id="rId37"/>
    <p:sldId id="312" r:id="rId38"/>
    <p:sldId id="278" r:id="rId39"/>
    <p:sldId id="282" r:id="rId40"/>
    <p:sldId id="283" r:id="rId41"/>
    <p:sldId id="284" r:id="rId42"/>
    <p:sldId id="285" r:id="rId43"/>
    <p:sldId id="286" r:id="rId44"/>
    <p:sldId id="287" r:id="rId45"/>
    <p:sldId id="314" r:id="rId46"/>
    <p:sldId id="288" r:id="rId47"/>
    <p:sldId id="289" r:id="rId48"/>
    <p:sldId id="290" r:id="rId49"/>
    <p:sldId id="291" r:id="rId50"/>
    <p:sldId id="292" r:id="rId51"/>
    <p:sldId id="313" r:id="rId52"/>
    <p:sldId id="293" r:id="rId53"/>
    <p:sldId id="294" r:id="rId54"/>
    <p:sldId id="295" r:id="rId55"/>
    <p:sldId id="296" r:id="rId56"/>
    <p:sldId id="297" r:id="rId57"/>
    <p:sldId id="298" r:id="rId58"/>
    <p:sldId id="299" r:id="rId59"/>
    <p:sldId id="315" r:id="rId60"/>
    <p:sldId id="308" r:id="rId6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Helvetica"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Helvetica"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Helvetica"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Helvetica"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Helvetica"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Helvetica"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Helvetica"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Helvetica"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Helvetica"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789">
          <p15:clr>
            <a:srgbClr val="A4A3A4"/>
          </p15:clr>
        </p15:guide>
        <p15:guide id="2" pos="4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3FCFF"/>
    <a:srgbClr val="E8FAFF"/>
    <a:srgbClr val="F6FAFF"/>
    <a:srgbClr val="D7F2FF"/>
    <a:srgbClr val="B4CEFB"/>
    <a:srgbClr val="FFFFFF"/>
    <a:srgbClr val="99CCFF"/>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5" autoAdjust="0"/>
    <p:restoredTop sz="90272"/>
  </p:normalViewPr>
  <p:slideViewPr>
    <p:cSldViewPr snapToGrid="0">
      <p:cViewPr varScale="1">
        <p:scale>
          <a:sx n="100" d="100"/>
          <a:sy n="100" d="100"/>
        </p:scale>
        <p:origin x="1460" y="60"/>
      </p:cViewPr>
      <p:guideLst>
        <p:guide orient="horz" pos="789"/>
        <p:guide pos="4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danShou" userId="34c44f51-e09e-4592-b1d9-ea903946660b" providerId="ADAL" clId="{96EBA028-8D58-4DBC-ACB8-4CF080E8DC2B}"/>
    <pc:docChg chg="modSld">
      <pc:chgData name="LidanShou" userId="34c44f51-e09e-4592-b1d9-ea903946660b" providerId="ADAL" clId="{96EBA028-8D58-4DBC-ACB8-4CF080E8DC2B}" dt="2023-12-20T13:09:38.900" v="0" actId="6549"/>
      <pc:docMkLst>
        <pc:docMk/>
      </pc:docMkLst>
      <pc:sldChg chg="modSp mod">
        <pc:chgData name="LidanShou" userId="34c44f51-e09e-4592-b1d9-ea903946660b" providerId="ADAL" clId="{96EBA028-8D58-4DBC-ACB8-4CF080E8DC2B}" dt="2023-12-20T13:09:38.900" v="0" actId="6549"/>
        <pc:sldMkLst>
          <pc:docMk/>
          <pc:sldMk cId="0" sldId="256"/>
        </pc:sldMkLst>
        <pc:spChg chg="mod">
          <ac:chgData name="LidanShou" userId="34c44f51-e09e-4592-b1d9-ea903946660b" providerId="ADAL" clId="{96EBA028-8D58-4DBC-ACB8-4CF080E8DC2B}" dt="2023-12-20T13:09:38.900" v="0" actId="6549"/>
          <ac:spMkLst>
            <pc:docMk/>
            <pc:sldMk cId="0" sldId="256"/>
            <ac:spMk id="6147" creationId="{497969C0-B5DE-B643-AF09-BEABC1D3FEB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charset="0"/>
                <a:ea typeface="宋体" charset="0"/>
                <a:cs typeface="宋体" charset="0"/>
              </a:defRPr>
            </a:lvl1pPr>
          </a:lstStyle>
          <a:p>
            <a:pPr>
              <a:defRPr/>
            </a:pPr>
            <a:endParaRPr lang="zh-CN" altLang="en-US"/>
          </a:p>
        </p:txBody>
      </p:sp>
      <p:sp>
        <p:nvSpPr>
          <p:cNvPr id="50179"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宋体" charset="0"/>
                <a:cs typeface="宋体" charset="0"/>
              </a:defRPr>
            </a:lvl1pPr>
          </a:lstStyle>
          <a:p>
            <a:pPr>
              <a:defRPr/>
            </a:pPr>
            <a:endParaRPr lang="en-US" altLang="zh-CN"/>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5018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50182"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Times New Roman" charset="0"/>
                <a:ea typeface="宋体" charset="0"/>
                <a:cs typeface="宋体" charset="0"/>
              </a:defRPr>
            </a:lvl1pPr>
          </a:lstStyle>
          <a:p>
            <a:pPr>
              <a:defRPr/>
            </a:pPr>
            <a:endParaRPr lang="en-US" altLang="zh-CN"/>
          </a:p>
        </p:txBody>
      </p:sp>
      <p:sp>
        <p:nvSpPr>
          <p:cNvPr id="5018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fld id="{A563CDFA-F47C-4998-845B-A9C54A9D9002}" type="slidenum">
              <a:rPr lang="zh-CN" altLang="en-US"/>
              <a:pPr/>
              <a:t>‹#›</a:t>
            </a:fld>
            <a:endParaRPr lang="en-US" altLang="zh-CN"/>
          </a:p>
        </p:txBody>
      </p:sp>
    </p:spTree>
    <p:extLst>
      <p:ext uri="{BB962C8B-B14F-4D97-AF65-F5344CB8AC3E}">
        <p14:creationId xmlns:p14="http://schemas.microsoft.com/office/powerpoint/2010/main" val="160942411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charset="0"/>
        <a:ea typeface="宋体" charset="0"/>
        <a:cs typeface="宋体" charset="0"/>
      </a:defRPr>
    </a:lvl1pPr>
    <a:lvl2pPr marL="457200" algn="l" rtl="0" fontAlgn="base">
      <a:spcBef>
        <a:spcPct val="30000"/>
      </a:spcBef>
      <a:spcAft>
        <a:spcPct val="0"/>
      </a:spcAft>
      <a:defRPr kumimoji="1" sz="1200" kern="1200">
        <a:solidFill>
          <a:schemeClr val="tx1"/>
        </a:solidFill>
        <a:latin typeface="Times New Roman" charset="0"/>
        <a:ea typeface="宋体" charset="0"/>
        <a:cs typeface="+mn-cs"/>
      </a:defRPr>
    </a:lvl2pPr>
    <a:lvl3pPr marL="914400" algn="l" rtl="0" fontAlgn="base">
      <a:spcBef>
        <a:spcPct val="30000"/>
      </a:spcBef>
      <a:spcAft>
        <a:spcPct val="0"/>
      </a:spcAft>
      <a:defRPr kumimoji="1" sz="1200" kern="1200">
        <a:solidFill>
          <a:schemeClr val="tx1"/>
        </a:solidFill>
        <a:latin typeface="Times New Roman" charset="0"/>
        <a:ea typeface="宋体" charset="0"/>
        <a:cs typeface="+mn-cs"/>
      </a:defRPr>
    </a:lvl3pPr>
    <a:lvl4pPr marL="1371600" algn="l" rtl="0" fontAlgn="base">
      <a:spcBef>
        <a:spcPct val="30000"/>
      </a:spcBef>
      <a:spcAft>
        <a:spcPct val="0"/>
      </a:spcAft>
      <a:defRPr kumimoji="1" sz="1200" kern="1200">
        <a:solidFill>
          <a:schemeClr val="tx1"/>
        </a:solidFill>
        <a:latin typeface="Times New Roman" charset="0"/>
        <a:ea typeface="宋体" charset="0"/>
        <a:cs typeface="+mn-cs"/>
      </a:defRPr>
    </a:lvl4pPr>
    <a:lvl5pPr marL="1828800" algn="l" rtl="0" fontAlgn="base">
      <a:spcBef>
        <a:spcPct val="30000"/>
      </a:spcBef>
      <a:spcAft>
        <a:spcPct val="0"/>
      </a:spcAft>
      <a:defRPr kumimoji="1" sz="1200" kern="1200">
        <a:solidFill>
          <a:schemeClr val="tx1"/>
        </a:solidFill>
        <a:latin typeface="Times New Roman" charset="0"/>
        <a:ea typeface="宋体"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8C2E7842-0A02-FC4A-92BA-C38CA2B4EFE4}"/>
              </a:ext>
            </a:extLst>
          </p:cNvPr>
          <p:cNvSpPr>
            <a:spLocks noGrp="1" noRot="1" noChangeAspect="1" noTextEdit="1"/>
          </p:cNvSpPr>
          <p:nvPr>
            <p:ph type="sldImg"/>
          </p:nvPr>
        </p:nvSpPr>
        <p:spPr>
          <a:ln/>
        </p:spPr>
      </p:sp>
      <p:sp>
        <p:nvSpPr>
          <p:cNvPr id="9219" name="备注占位符 2">
            <a:extLst>
              <a:ext uri="{FF2B5EF4-FFF2-40B4-BE49-F238E27FC236}">
                <a16:creationId xmlns:a16="http://schemas.microsoft.com/office/drawing/2014/main" id="{7DABEA97-CE41-3B45-B8AA-AB06873ED26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
        <p:nvSpPr>
          <p:cNvPr id="9220" name="灯片编号占位符 3">
            <a:extLst>
              <a:ext uri="{FF2B5EF4-FFF2-40B4-BE49-F238E27FC236}">
                <a16:creationId xmlns:a16="http://schemas.microsoft.com/office/drawing/2014/main" id="{778BEFC2-BB15-5646-BBB7-C0377413C84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fld id="{2B57724D-A50A-9744-A0B4-4C55C28DB528}" type="slidenum">
              <a:rPr lang="zh-CN" altLang="en-US">
                <a:latin typeface="Times New Roman" panose="02020603050405020304" pitchFamily="18" charset="0"/>
              </a:rPr>
              <a:pPr/>
              <a:t>4</a:t>
            </a:fld>
            <a:endParaRPr lang="en-US" altLang="zh-CN">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FE74831C-AFA2-3843-96D5-4CBF65CAA82F}"/>
              </a:ext>
            </a:extLst>
          </p:cNvPr>
          <p:cNvSpPr>
            <a:spLocks noGrp="1" noRot="1" noChangeAspect="1" noTextEdit="1"/>
          </p:cNvSpPr>
          <p:nvPr>
            <p:ph type="sldImg"/>
          </p:nvPr>
        </p:nvSpPr>
        <p:spPr>
          <a:ln/>
        </p:spPr>
      </p:sp>
      <p:sp>
        <p:nvSpPr>
          <p:cNvPr id="13315" name="备注占位符 2">
            <a:extLst>
              <a:ext uri="{FF2B5EF4-FFF2-40B4-BE49-F238E27FC236}">
                <a16:creationId xmlns:a16="http://schemas.microsoft.com/office/drawing/2014/main" id="{B376F4AD-5BF3-AF48-A647-6AA0A78FEAE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rPr>
              <a:t>如果转速为</a:t>
            </a:r>
            <a:r>
              <a:rPr lang="en-US" altLang="zh-CN">
                <a:latin typeface="Times New Roman" panose="02020603050405020304" pitchFamily="18" charset="0"/>
              </a:rPr>
              <a:t>R</a:t>
            </a:r>
            <a:r>
              <a:rPr lang="zh-CN" altLang="en-US">
                <a:latin typeface="Times New Roman" panose="02020603050405020304" pitchFamily="18" charset="0"/>
              </a:rPr>
              <a:t>圈</a:t>
            </a:r>
            <a:r>
              <a:rPr lang="en-US" altLang="zh-CN">
                <a:latin typeface="Times New Roman" panose="02020603050405020304" pitchFamily="18" charset="0"/>
              </a:rPr>
              <a:t>/sec,</a:t>
            </a:r>
            <a:r>
              <a:rPr lang="zh-CN" altLang="en-US">
                <a:latin typeface="Times New Roman" panose="02020603050405020304" pitchFamily="18" charset="0"/>
              </a:rPr>
              <a:t> 则</a:t>
            </a:r>
            <a:r>
              <a:rPr lang="en-US" altLang="zh-CN">
                <a:latin typeface="Times New Roman" panose="02020603050405020304" pitchFamily="18" charset="0"/>
              </a:rPr>
              <a:t>Avg Rotation delay= 1/(2R);</a:t>
            </a:r>
          </a:p>
          <a:p>
            <a:r>
              <a:rPr lang="zh-CN" altLang="en-US">
                <a:latin typeface="Times New Roman" panose="02020603050405020304" pitchFamily="18" charset="0"/>
              </a:rPr>
              <a:t>一个磁盘块的传输时间为磁头扫过扇区所花的时间，如果每个</a:t>
            </a:r>
            <a:r>
              <a:rPr lang="en-US" altLang="zh-CN">
                <a:latin typeface="Times New Roman" panose="02020603050405020304" pitchFamily="18" charset="0"/>
              </a:rPr>
              <a:t>sector</a:t>
            </a:r>
            <a:r>
              <a:rPr lang="zh-CN" altLang="en-US">
                <a:latin typeface="Times New Roman" panose="02020603050405020304" pitchFamily="18" charset="0"/>
              </a:rPr>
              <a:t>有</a:t>
            </a:r>
            <a:r>
              <a:rPr lang="en-US" altLang="zh-CN">
                <a:latin typeface="Times New Roman" panose="02020603050405020304" pitchFamily="18" charset="0"/>
              </a:rPr>
              <a:t>k</a:t>
            </a:r>
            <a:r>
              <a:rPr lang="zh-CN" altLang="en-US">
                <a:latin typeface="Times New Roman" panose="02020603050405020304" pitchFamily="18" charset="0"/>
              </a:rPr>
              <a:t>个扇区，则传输时间</a:t>
            </a:r>
            <a:r>
              <a:rPr lang="en-US" altLang="zh-CN">
                <a:latin typeface="Times New Roman" panose="02020603050405020304" pitchFamily="18" charset="0"/>
              </a:rPr>
              <a:t>= 1/(Rk)</a:t>
            </a:r>
            <a:endParaRPr lang="zh-CN" altLang="en-US">
              <a:latin typeface="Times New Roman" panose="02020603050405020304" pitchFamily="18" charset="0"/>
            </a:endParaRPr>
          </a:p>
          <a:p>
            <a:endParaRPr lang="zh-CN" altLang="en-US">
              <a:latin typeface="Times New Roman" panose="02020603050405020304" pitchFamily="18" charset="0"/>
            </a:endParaRPr>
          </a:p>
        </p:txBody>
      </p:sp>
      <p:sp>
        <p:nvSpPr>
          <p:cNvPr id="13316" name="灯片编号占位符 3">
            <a:extLst>
              <a:ext uri="{FF2B5EF4-FFF2-40B4-BE49-F238E27FC236}">
                <a16:creationId xmlns:a16="http://schemas.microsoft.com/office/drawing/2014/main" id="{428FC14B-8940-534F-82D8-6BCD94116AE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fld id="{FA7057FD-0CE5-1E4F-9DC9-7D53C123BE71}" type="slidenum">
              <a:rPr lang="zh-CN" altLang="en-US">
                <a:latin typeface="Times New Roman" panose="02020603050405020304" pitchFamily="18" charset="0"/>
              </a:rPr>
              <a:pPr/>
              <a:t>7</a:t>
            </a:fld>
            <a:endParaRPr lang="en-US" altLang="zh-CN">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AFCADC3D-9EE2-9F45-A22B-B682017136B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fld id="{A40B46ED-04C2-4B4D-B226-2721DC694428}" type="slidenum">
              <a:rPr lang="zh-CN" altLang="en-US">
                <a:latin typeface="Times New Roman" panose="02020603050405020304" pitchFamily="18" charset="0"/>
              </a:rPr>
              <a:pPr/>
              <a:t>16</a:t>
            </a:fld>
            <a:endParaRPr lang="en-US" altLang="zh-CN">
              <a:latin typeface="Times New Roman" panose="02020603050405020304" pitchFamily="18" charset="0"/>
            </a:endParaRPr>
          </a:p>
        </p:txBody>
      </p:sp>
      <p:sp>
        <p:nvSpPr>
          <p:cNvPr id="23555" name="Rectangle 2">
            <a:extLst>
              <a:ext uri="{FF2B5EF4-FFF2-40B4-BE49-F238E27FC236}">
                <a16:creationId xmlns:a16="http://schemas.microsoft.com/office/drawing/2014/main" id="{1C130CE6-A310-0C48-B62E-8142B8868551}"/>
              </a:ext>
            </a:extLst>
          </p:cNvPr>
          <p:cNvSpPr>
            <a:spLocks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endParaRPr lang="zh-CN" altLang="en-US"/>
          </a:p>
        </p:txBody>
      </p:sp>
      <p:sp>
        <p:nvSpPr>
          <p:cNvPr id="23556" name="Rectangle 3">
            <a:extLst>
              <a:ext uri="{FF2B5EF4-FFF2-40B4-BE49-F238E27FC236}">
                <a16:creationId xmlns:a16="http://schemas.microsoft.com/office/drawing/2014/main" id="{3C29B39D-A461-464E-BAD1-DB35DC5F0AE8}"/>
              </a:ext>
            </a:extLst>
          </p:cNvPr>
          <p:cNvSpPr>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550" tIns="0" rIns="19550" bIns="0" anchor="b"/>
          <a:lstStyle>
            <a:lvl1pPr defTabSz="938213">
              <a:defRPr>
                <a:solidFill>
                  <a:schemeClr val="tx1"/>
                </a:solidFill>
                <a:latin typeface="Helvetica" pitchFamily="2" charset="0"/>
              </a:defRPr>
            </a:lvl1pPr>
            <a:lvl2pPr marL="742950" indent="-285750" defTabSz="938213">
              <a:defRPr>
                <a:solidFill>
                  <a:schemeClr val="tx1"/>
                </a:solidFill>
                <a:latin typeface="Helvetica" pitchFamily="2" charset="0"/>
              </a:defRPr>
            </a:lvl2pPr>
            <a:lvl3pPr marL="1143000" indent="-228600" defTabSz="938213">
              <a:defRPr>
                <a:solidFill>
                  <a:schemeClr val="tx1"/>
                </a:solidFill>
                <a:latin typeface="Helvetica" pitchFamily="2" charset="0"/>
              </a:defRPr>
            </a:lvl3pPr>
            <a:lvl4pPr marL="1600200" indent="-228600" defTabSz="938213">
              <a:defRPr>
                <a:solidFill>
                  <a:schemeClr val="tx1"/>
                </a:solidFill>
                <a:latin typeface="Helvetica" pitchFamily="2" charset="0"/>
              </a:defRPr>
            </a:lvl4pPr>
            <a:lvl5pPr marL="2057400" indent="-228600" defTabSz="938213">
              <a:defRPr>
                <a:solidFill>
                  <a:schemeClr val="tx1"/>
                </a:solidFill>
                <a:latin typeface="Helvetica" pitchFamily="2" charset="0"/>
              </a:defRPr>
            </a:lvl5pPr>
            <a:lvl6pPr marL="2514600" indent="-228600" defTabSz="938213" eaLnBrk="0" fontAlgn="base" hangingPunct="0">
              <a:spcBef>
                <a:spcPct val="0"/>
              </a:spcBef>
              <a:spcAft>
                <a:spcPct val="0"/>
              </a:spcAft>
              <a:defRPr>
                <a:solidFill>
                  <a:schemeClr val="tx1"/>
                </a:solidFill>
                <a:latin typeface="Helvetica" pitchFamily="2" charset="0"/>
              </a:defRPr>
            </a:lvl6pPr>
            <a:lvl7pPr marL="2971800" indent="-228600" defTabSz="938213" eaLnBrk="0" fontAlgn="base" hangingPunct="0">
              <a:spcBef>
                <a:spcPct val="0"/>
              </a:spcBef>
              <a:spcAft>
                <a:spcPct val="0"/>
              </a:spcAft>
              <a:defRPr>
                <a:solidFill>
                  <a:schemeClr val="tx1"/>
                </a:solidFill>
                <a:latin typeface="Helvetica" pitchFamily="2" charset="0"/>
              </a:defRPr>
            </a:lvl7pPr>
            <a:lvl8pPr marL="3429000" indent="-228600" defTabSz="938213" eaLnBrk="0" fontAlgn="base" hangingPunct="0">
              <a:spcBef>
                <a:spcPct val="0"/>
              </a:spcBef>
              <a:spcAft>
                <a:spcPct val="0"/>
              </a:spcAft>
              <a:defRPr>
                <a:solidFill>
                  <a:schemeClr val="tx1"/>
                </a:solidFill>
                <a:latin typeface="Helvetica" pitchFamily="2" charset="0"/>
              </a:defRPr>
            </a:lvl8pPr>
            <a:lvl9pPr marL="3886200" indent="-228600" defTabSz="938213" eaLnBrk="0" fontAlgn="base" hangingPunct="0">
              <a:spcBef>
                <a:spcPct val="0"/>
              </a:spcBef>
              <a:spcAft>
                <a:spcPct val="0"/>
              </a:spcAft>
              <a:defRPr>
                <a:solidFill>
                  <a:schemeClr val="tx1"/>
                </a:solidFill>
                <a:latin typeface="Helvetica" pitchFamily="2" charset="0"/>
              </a:defRPr>
            </a:lvl9pPr>
          </a:lstStyle>
          <a:p>
            <a:pPr algn="r"/>
            <a:r>
              <a:rPr lang="en-US" altLang="zh-CN" sz="1000" i="1">
                <a:latin typeface="Times New Roman" panose="02020603050405020304" pitchFamily="18" charset="0"/>
              </a:rPr>
              <a:t>22</a:t>
            </a:r>
          </a:p>
        </p:txBody>
      </p:sp>
      <p:sp>
        <p:nvSpPr>
          <p:cNvPr id="23557" name="Rectangle 4">
            <a:extLst>
              <a:ext uri="{FF2B5EF4-FFF2-40B4-BE49-F238E27FC236}">
                <a16:creationId xmlns:a16="http://schemas.microsoft.com/office/drawing/2014/main" id="{ECFEF97A-BF54-CE4A-8D1F-EFFEFAF26E1C}"/>
              </a:ext>
            </a:extLst>
          </p:cNvPr>
          <p:cNvSpPr>
            <a:spLocks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endParaRPr lang="zh-CN" altLang="en-US"/>
          </a:p>
        </p:txBody>
      </p:sp>
      <p:sp>
        <p:nvSpPr>
          <p:cNvPr id="23558" name="Rectangle 5">
            <a:extLst>
              <a:ext uri="{FF2B5EF4-FFF2-40B4-BE49-F238E27FC236}">
                <a16:creationId xmlns:a16="http://schemas.microsoft.com/office/drawing/2014/main" id="{5FD59AF3-0EB0-CB43-B986-42B58DE9B80C}"/>
              </a:ext>
            </a:extLst>
          </p:cNvPr>
          <p:cNvSpPr>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endParaRPr lang="zh-CN" altLang="en-US"/>
          </a:p>
        </p:txBody>
      </p:sp>
      <p:sp>
        <p:nvSpPr>
          <p:cNvPr id="23559" name="Rectangle 6">
            <a:extLst>
              <a:ext uri="{FF2B5EF4-FFF2-40B4-BE49-F238E27FC236}">
                <a16:creationId xmlns:a16="http://schemas.microsoft.com/office/drawing/2014/main" id="{8CCB9F88-5BF2-334C-99B1-4E3CF6AD45F6}"/>
              </a:ext>
            </a:extLst>
          </p:cNvPr>
          <p:cNvSpPr>
            <a:spLocks noGrp="1" noRot="1" noChangeAspect="1" noChangeArrowheads="1" noTextEdit="1"/>
          </p:cNvSpPr>
          <p:nvPr>
            <p:ph type="sldImg"/>
          </p:nvPr>
        </p:nvSpPr>
        <p:spPr>
          <a:xfrm>
            <a:off x="1150938" y="692150"/>
            <a:ext cx="4557712" cy="3417888"/>
          </a:xfrm>
          <a:ln w="12700" cap="flat">
            <a:solidFill>
              <a:schemeClr val="tx1"/>
            </a:solidFill>
          </a:ln>
        </p:spPr>
      </p:sp>
      <p:sp>
        <p:nvSpPr>
          <p:cNvPr id="23560" name="Rectangle 7">
            <a:extLst>
              <a:ext uri="{FF2B5EF4-FFF2-40B4-BE49-F238E27FC236}">
                <a16:creationId xmlns:a16="http://schemas.microsoft.com/office/drawing/2014/main" id="{9C88629A-E303-6A48-A228-DCFEF3E7CE64}"/>
              </a:ext>
            </a:extLst>
          </p:cNvPr>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61" tIns="45615" rIns="92861" bIns="45615"/>
          <a:lstStyle/>
          <a:p>
            <a:pPr eaLnBrk="1" hangingPunct="1"/>
            <a:endParaRPr lang="zh-CN"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168F7461-83DF-F049-92A1-911D9285D9C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defRPr>
                <a:solidFill>
                  <a:schemeClr val="tx1"/>
                </a:solidFill>
                <a:latin typeface="Helvetica" pitchFamily="2" charset="0"/>
              </a:defRPr>
            </a:lvl1pPr>
            <a:lvl2pPr marL="742950" indent="-285750" defTabSz="936625">
              <a:defRPr>
                <a:solidFill>
                  <a:schemeClr val="tx1"/>
                </a:solidFill>
                <a:latin typeface="Helvetica" pitchFamily="2" charset="0"/>
              </a:defRPr>
            </a:lvl2pPr>
            <a:lvl3pPr marL="1143000" indent="-228600" defTabSz="936625">
              <a:defRPr>
                <a:solidFill>
                  <a:schemeClr val="tx1"/>
                </a:solidFill>
                <a:latin typeface="Helvetica" pitchFamily="2" charset="0"/>
              </a:defRPr>
            </a:lvl3pPr>
            <a:lvl4pPr marL="1600200" indent="-228600" defTabSz="936625">
              <a:defRPr>
                <a:solidFill>
                  <a:schemeClr val="tx1"/>
                </a:solidFill>
                <a:latin typeface="Helvetica" pitchFamily="2" charset="0"/>
              </a:defRPr>
            </a:lvl4pPr>
            <a:lvl5pPr marL="2057400" indent="-228600" defTabSz="936625">
              <a:defRPr>
                <a:solidFill>
                  <a:schemeClr val="tx1"/>
                </a:solidFill>
                <a:latin typeface="Helvetica" pitchFamily="2" charset="0"/>
              </a:defRPr>
            </a:lvl5pPr>
            <a:lvl6pPr marL="2514600" indent="-228600" defTabSz="936625" eaLnBrk="0" fontAlgn="base" hangingPunct="0">
              <a:spcBef>
                <a:spcPct val="0"/>
              </a:spcBef>
              <a:spcAft>
                <a:spcPct val="0"/>
              </a:spcAft>
              <a:defRPr>
                <a:solidFill>
                  <a:schemeClr val="tx1"/>
                </a:solidFill>
                <a:latin typeface="Helvetica" pitchFamily="2" charset="0"/>
              </a:defRPr>
            </a:lvl6pPr>
            <a:lvl7pPr marL="2971800" indent="-228600" defTabSz="936625" eaLnBrk="0" fontAlgn="base" hangingPunct="0">
              <a:spcBef>
                <a:spcPct val="0"/>
              </a:spcBef>
              <a:spcAft>
                <a:spcPct val="0"/>
              </a:spcAft>
              <a:defRPr>
                <a:solidFill>
                  <a:schemeClr val="tx1"/>
                </a:solidFill>
                <a:latin typeface="Helvetica" pitchFamily="2" charset="0"/>
              </a:defRPr>
            </a:lvl7pPr>
            <a:lvl8pPr marL="3429000" indent="-228600" defTabSz="936625" eaLnBrk="0" fontAlgn="base" hangingPunct="0">
              <a:spcBef>
                <a:spcPct val="0"/>
              </a:spcBef>
              <a:spcAft>
                <a:spcPct val="0"/>
              </a:spcAft>
              <a:defRPr>
                <a:solidFill>
                  <a:schemeClr val="tx1"/>
                </a:solidFill>
                <a:latin typeface="Helvetica" pitchFamily="2" charset="0"/>
              </a:defRPr>
            </a:lvl8pPr>
            <a:lvl9pPr marL="3886200" indent="-228600" defTabSz="936625" eaLnBrk="0" fontAlgn="base" hangingPunct="0">
              <a:spcBef>
                <a:spcPct val="0"/>
              </a:spcBef>
              <a:spcAft>
                <a:spcPct val="0"/>
              </a:spcAft>
              <a:defRPr>
                <a:solidFill>
                  <a:schemeClr val="tx1"/>
                </a:solidFill>
                <a:latin typeface="Helvetica" pitchFamily="2" charset="0"/>
              </a:defRPr>
            </a:lvl9pPr>
          </a:lstStyle>
          <a:p>
            <a:fld id="{CC74AA31-E1D1-0A4C-92D2-75A42A8D79AA}" type="slidenum">
              <a:rPr lang="zh-CN" altLang="en-US" sz="1000">
                <a:latin typeface="Times New Roman" panose="02020603050405020304" pitchFamily="18" charset="0"/>
              </a:rPr>
              <a:pPr/>
              <a:t>59</a:t>
            </a:fld>
            <a:endParaRPr lang="en-US" altLang="zh-CN" sz="1000">
              <a:latin typeface="Times New Roman" panose="02020603050405020304" pitchFamily="18" charset="0"/>
            </a:endParaRPr>
          </a:p>
        </p:txBody>
      </p:sp>
      <p:sp>
        <p:nvSpPr>
          <p:cNvPr id="68611" name="Rectangle 2">
            <a:extLst>
              <a:ext uri="{FF2B5EF4-FFF2-40B4-BE49-F238E27FC236}">
                <a16:creationId xmlns:a16="http://schemas.microsoft.com/office/drawing/2014/main" id="{2F2F6F79-26BC-8D46-832D-1A8706D4CEB4}"/>
              </a:ext>
            </a:extLst>
          </p:cNvPr>
          <p:cNvSpPr>
            <a:spLocks noGrp="1" noRot="1" noChangeAspect="1" noChangeArrowheads="1" noTextEdit="1"/>
          </p:cNvSpPr>
          <p:nvPr>
            <p:ph type="sldImg"/>
          </p:nvPr>
        </p:nvSpPr>
        <p:spPr>
          <a:xfrm>
            <a:off x="1143000" y="684213"/>
            <a:ext cx="4572000" cy="3429000"/>
          </a:xfrm>
          <a:ln/>
        </p:spPr>
      </p:sp>
      <p:sp>
        <p:nvSpPr>
          <p:cNvPr id="68612" name="Rectangle 3">
            <a:extLst>
              <a:ext uri="{FF2B5EF4-FFF2-40B4-BE49-F238E27FC236}">
                <a16:creationId xmlns:a16="http://schemas.microsoft.com/office/drawing/2014/main" id="{C0FB5140-5652-8244-AC29-5A11AAF55F2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8131" name="Rectangle 3"/>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Master title style</a:t>
            </a:r>
          </a:p>
        </p:txBody>
      </p:sp>
      <p:sp>
        <p:nvSpPr>
          <p:cNvPr id="48132" name="Rectangle 4"/>
          <p:cNvSpPr>
            <a:spLocks noGrp="1" noChangeArrowheads="1"/>
          </p:cNvSpPr>
          <p:nvPr>
            <p:ph type="subTitle" idx="1"/>
          </p:nvPr>
        </p:nvSpPr>
        <p:spPr>
          <a:xfrm>
            <a:off x="1371600" y="3886200"/>
            <a:ext cx="6400800" cy="1752600"/>
          </a:xfrm>
        </p:spPr>
        <p:txBody>
          <a:bodyPr/>
          <a:lstStyle>
            <a:lvl1pPr marL="0" indent="0" algn="ctr">
              <a:buFont typeface="Monotype Sorts" charset="0"/>
              <a:buNone/>
              <a:defRPr/>
            </a:lvl1pPr>
          </a:lstStyle>
          <a:p>
            <a:pPr lvl="0"/>
            <a:r>
              <a:rPr lang="en-US" altLang="zh-CN" noProof="0"/>
              <a:t>Click to edit Master subtitle style</a:t>
            </a:r>
          </a:p>
        </p:txBody>
      </p:sp>
      <p:sp>
        <p:nvSpPr>
          <p:cNvPr id="6" name="Rectangle 5"/>
          <p:cNvSpPr>
            <a:spLocks noGrp="1" noChangeArrowheads="1"/>
          </p:cNvSpPr>
          <p:nvPr>
            <p:ph type="dt" sz="half" idx="10"/>
          </p:nvPr>
        </p:nvSpPr>
        <p:spPr bwMode="auto">
          <a:xfrm>
            <a:off x="685800" y="6248400"/>
            <a:ext cx="19050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spcBef>
                <a:spcPct val="50000"/>
              </a:spcBef>
              <a:defRPr sz="1400">
                <a:solidFill>
                  <a:srgbClr val="578963"/>
                </a:solidFill>
                <a:latin typeface="Times New Roman" charset="0"/>
                <a:ea typeface="宋体" charset="0"/>
                <a:cs typeface="宋体" charset="0"/>
              </a:defRPr>
            </a:lvl1pPr>
          </a:lstStyle>
          <a:p>
            <a:pPr>
              <a:defRPr/>
            </a:pPr>
            <a:endParaRPr lang="en-US" altLang="zh-CN"/>
          </a:p>
        </p:txBody>
      </p:sp>
      <p:sp>
        <p:nvSpPr>
          <p:cNvPr id="7" name="Rectangle 6"/>
          <p:cNvSpPr>
            <a:spLocks noGrp="1" noChangeArrowheads="1"/>
          </p:cNvSpPr>
          <p:nvPr>
            <p:ph type="ftr" sz="quarter" idx="11"/>
          </p:nvPr>
        </p:nvSpPr>
        <p:spPr bwMode="auto">
          <a:xfrm>
            <a:off x="3124200" y="6248400"/>
            <a:ext cx="2895600" cy="457200"/>
          </a:xfrm>
          <a:prstGeom prst="rect">
            <a:avLst/>
          </a:prstGeo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solidFill>
                  <a:srgbClr val="578963"/>
                </a:solidFill>
                <a:latin typeface="Times New Roman" charset="0"/>
                <a:ea typeface="宋体" charset="0"/>
                <a:cs typeface="宋体" charset="0"/>
              </a:defRPr>
            </a:lvl1pPr>
          </a:lstStyle>
          <a:p>
            <a:pPr>
              <a:defRPr/>
            </a:pPr>
            <a:endParaRPr lang="en-US" altLang="zh-CN"/>
          </a:p>
        </p:txBody>
      </p:sp>
    </p:spTree>
    <p:extLst>
      <p:ext uri="{BB962C8B-B14F-4D97-AF65-F5344CB8AC3E}">
        <p14:creationId xmlns:p14="http://schemas.microsoft.com/office/powerpoint/2010/main" val="301857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26248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43700" y="228600"/>
            <a:ext cx="2019300" cy="553720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685800" y="228600"/>
            <a:ext cx="5905500" cy="5537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5585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Pr>
        <a:gradFill rotWithShape="0">
          <a:gsLst>
            <a:gs pos="0">
              <a:srgbClr val="F8F8F8"/>
            </a:gs>
            <a:gs pos="100000">
              <a:srgbClr val="99CCFF"/>
            </a:gs>
          </a:gsLst>
          <a:lin ang="5400000" scaled="1"/>
        </a:gradFill>
        <a:effectLst/>
      </p:bgPr>
    </p:bg>
    <p:spTree>
      <p:nvGrpSpPr>
        <p:cNvPr id="1" name=""/>
        <p:cNvGrpSpPr/>
        <p:nvPr/>
      </p:nvGrpSpPr>
      <p:grpSpPr>
        <a:xfrm>
          <a:off x="0" y="0"/>
          <a:ext cx="0" cy="0"/>
          <a:chOff x="0" y="0"/>
          <a:chExt cx="0" cy="0"/>
        </a:xfrm>
      </p:grpSpPr>
      <p:graphicFrame>
        <p:nvGraphicFramePr>
          <p:cNvPr id="3" name="Rectangle 6">
            <a:extLst>
              <a:ext uri="{FF2B5EF4-FFF2-40B4-BE49-F238E27FC236}">
                <a16:creationId xmlns:a16="http://schemas.microsoft.com/office/drawing/2014/main" id="{07C063D2-77B7-9E4D-B6B4-A1D7050FF200}"/>
              </a:ext>
            </a:extLst>
          </p:cNvPr>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name="Clip" r:id="rId2" imgW="0" imgH="0" progId="MS_ClipArt_Gallery.2">
                  <p:embed/>
                </p:oleObj>
              </mc:Choice>
              <mc:Fallback>
                <p:oleObj name="Clip" r:id="rId2" imgW="0" imgH="0" progId="MS_ClipArt_Gallery.2">
                  <p:embed/>
                  <p:pic>
                    <p:nvPicPr>
                      <p:cNvPr id="3" name="Rectangle 6">
                        <a:extLst>
                          <a:ext uri="{FF2B5EF4-FFF2-40B4-BE49-F238E27FC236}">
                            <a16:creationId xmlns:a16="http://schemas.microsoft.com/office/drawing/2014/main" id="{07C063D2-77B7-9E4D-B6B4-A1D7050FF200}"/>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4" name="Picture 7" descr="Slide_iconblue_pc">
            <a:extLst>
              <a:ext uri="{FF2B5EF4-FFF2-40B4-BE49-F238E27FC236}">
                <a16:creationId xmlns:a16="http://schemas.microsoft.com/office/drawing/2014/main" id="{50869C5A-CA8E-8A46-8528-D0E548D7B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763" y="4829175"/>
            <a:ext cx="2349500" cy="1419225"/>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8" descr="BD21332_">
            <a:extLst>
              <a:ext uri="{FF2B5EF4-FFF2-40B4-BE49-F238E27FC236}">
                <a16:creationId xmlns:a16="http://schemas.microsoft.com/office/drawing/2014/main" id="{CE94CF4E-A71A-3640-99A6-17BA4B5FCD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5" y="3603625"/>
            <a:ext cx="60356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866" name="Rectangle 2"/>
          <p:cNvSpPr>
            <a:spLocks noGrp="1" noChangeArrowheads="1"/>
          </p:cNvSpPr>
          <p:nvPr>
            <p:ph type="ctrTitle"/>
          </p:nvPr>
        </p:nvSpPr>
        <p:spPr>
          <a:xfrm>
            <a:off x="685800" y="2286000"/>
            <a:ext cx="7772400" cy="1143000"/>
          </a:xfrm>
        </p:spPr>
        <p:txBody>
          <a:bodyPr/>
          <a:lstStyle>
            <a:lvl1pPr>
              <a:defRPr/>
            </a:lvl1pPr>
          </a:lstStyle>
          <a:p>
            <a:pPr lvl="0"/>
            <a:r>
              <a:rPr lang="en-US" altLang="zh-CN" noProof="0"/>
              <a:t>Click to edit MCaster title style</a:t>
            </a:r>
          </a:p>
        </p:txBody>
      </p:sp>
      <p:sp>
        <p:nvSpPr>
          <p:cNvPr id="6" name="Rectangle 4">
            <a:extLst>
              <a:ext uri="{FF2B5EF4-FFF2-40B4-BE49-F238E27FC236}">
                <a16:creationId xmlns:a16="http://schemas.microsoft.com/office/drawing/2014/main" id="{AEF27DCE-8CEE-7844-8FA0-8B701C18A0CF}"/>
              </a:ext>
            </a:extLst>
          </p:cNvPr>
          <p:cNvSpPr>
            <a:spLocks noGrp="1" noChangeArrowheads="1"/>
          </p:cNvSpPr>
          <p:nvPr>
            <p:ph type="dt" sz="half" idx="10"/>
          </p:nvPr>
        </p:nvSpPr>
        <p:spPr bwMode="auto">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a:spcBef>
                <a:spcPct val="50000"/>
              </a:spcBef>
              <a:defRPr sz="1400">
                <a:solidFill>
                  <a:srgbClr val="578963"/>
                </a:solidFill>
                <a:latin typeface="Times New Roman" charset="0"/>
                <a:ea typeface="宋体" charset="0"/>
              </a:defRPr>
            </a:lvl1pPr>
          </a:lstStyle>
          <a:p>
            <a:pPr>
              <a:defRPr/>
            </a:pPr>
            <a:endParaRPr lang="en-US" altLang="zh-CN"/>
          </a:p>
        </p:txBody>
      </p:sp>
      <p:sp>
        <p:nvSpPr>
          <p:cNvPr id="7" name="Rectangle 5">
            <a:extLst>
              <a:ext uri="{FF2B5EF4-FFF2-40B4-BE49-F238E27FC236}">
                <a16:creationId xmlns:a16="http://schemas.microsoft.com/office/drawing/2014/main" id="{E50C4F1D-FB38-FA4F-BF47-6E9D27A54C79}"/>
              </a:ext>
            </a:extLst>
          </p:cNvPr>
          <p:cNvSpPr>
            <a:spLocks noGrp="1" noChangeArrowheads="1"/>
          </p:cNvSpPr>
          <p:nvPr>
            <p:ph type="ftr" sz="quarter" idx="11"/>
          </p:nvPr>
        </p:nvSpPr>
        <p:spPr bwMode="auto">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lgn="ctr">
              <a:spcBef>
                <a:spcPct val="50000"/>
              </a:spcBef>
              <a:defRPr sz="1400">
                <a:solidFill>
                  <a:srgbClr val="578963"/>
                </a:solidFill>
                <a:latin typeface="Times New Roman" charset="0"/>
                <a:ea typeface="宋体" charset="0"/>
              </a:defRPr>
            </a:lvl1pPr>
          </a:lstStyle>
          <a:p>
            <a:pPr>
              <a:defRPr/>
            </a:pPr>
            <a:endParaRPr lang="en-US" altLang="zh-CN"/>
          </a:p>
        </p:txBody>
      </p:sp>
    </p:spTree>
    <p:extLst>
      <p:ext uri="{BB962C8B-B14F-4D97-AF65-F5344CB8AC3E}">
        <p14:creationId xmlns:p14="http://schemas.microsoft.com/office/powerpoint/2010/main" val="2616004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marL="342900" indent="-342900">
              <a:buFont typeface="Wingdings" panose="05000000000000000000" pitchFamily="2" charset="2"/>
              <a:buChar char="l"/>
              <a:defRPr/>
            </a:lvl1pPr>
            <a:lvl2pPr marL="742950" indent="-285750">
              <a:buFont typeface="Wingdings" panose="05000000000000000000" pitchFamily="2" charset="2"/>
              <a:buChar char="n"/>
              <a:defRPr/>
            </a:lvl2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407958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590243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282700"/>
            <a:ext cx="3598862" cy="4483100"/>
          </a:xfrm>
        </p:spPr>
        <p:txBody>
          <a:bodyPr/>
          <a:lstStyle>
            <a:lvl1pPr marL="342900" indent="-342900">
              <a:buFont typeface="Wingdings" panose="05000000000000000000" pitchFamily="2" charset="2"/>
              <a:buChar char="l"/>
              <a:defRPr sz="2800"/>
            </a:lvl1pPr>
            <a:lvl2pPr marL="742950" indent="-285750">
              <a:buFont typeface="Wingdings" panose="05000000000000000000" pitchFamily="2" charset="2"/>
              <a:buChar char="n"/>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4578350" y="1282700"/>
            <a:ext cx="3600450" cy="4483100"/>
          </a:xfrm>
        </p:spPr>
        <p:txBody>
          <a:bodyPr/>
          <a:lstStyle>
            <a:lvl1pPr marL="342900" indent="-342900">
              <a:buFont typeface="Wingdings" panose="05000000000000000000" pitchFamily="2" charset="2"/>
              <a:buChar char="l"/>
              <a:defRPr sz="2800"/>
            </a:lvl1pPr>
            <a:lvl2pPr marL="742950" indent="-285750">
              <a:buFont typeface="Wingdings" panose="05000000000000000000" pitchFamily="2" charset="2"/>
              <a:buChar char="n"/>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35283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4908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4993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373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10907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852801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C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827088" y="1282700"/>
            <a:ext cx="7351712" cy="448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lvl="0" indent="-342900" algn="l" rtl="0" eaLnBrk="0" fontAlgn="base" hangingPunct="0">
              <a:spcBef>
                <a:spcPct val="35000"/>
              </a:spcBef>
              <a:spcAft>
                <a:spcPct val="0"/>
              </a:spcAft>
              <a:buClr>
                <a:srgbClr val="993300"/>
              </a:buClr>
              <a:buSzPct val="90000"/>
              <a:buFont typeface="Wingdings" panose="05000000000000000000" pitchFamily="2" charset="2"/>
              <a:buChar char="l"/>
            </a:pPr>
            <a:r>
              <a:rPr lang="en-US" altLang="zh-CN" dirty="0"/>
              <a:t>Click to edit Master text styles</a:t>
            </a:r>
          </a:p>
          <a:p>
            <a:pPr marL="742950" lvl="1" indent="-285750" algn="l" rtl="0" eaLnBrk="0" fontAlgn="base" hangingPunct="0">
              <a:spcBef>
                <a:spcPct val="35000"/>
              </a:spcBef>
              <a:spcAft>
                <a:spcPct val="0"/>
              </a:spcAft>
              <a:buClr>
                <a:srgbClr val="CC6600"/>
              </a:buClr>
              <a:buSzPct val="80000"/>
              <a:buFont typeface="Wingdings" panose="05000000000000000000" pitchFamily="2" charset="2"/>
              <a:buChar char="n"/>
            </a:pPr>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7107" name="Text Box 3"/>
          <p:cNvSpPr txBox="1">
            <a:spLocks noChangeArrowheads="1"/>
          </p:cNvSpPr>
          <p:nvPr/>
        </p:nvSpPr>
        <p:spPr bwMode="auto">
          <a:xfrm>
            <a:off x="4230405" y="6613525"/>
            <a:ext cx="518092"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2400">
                <a:solidFill>
                  <a:schemeClr val="tx1"/>
                </a:solidFill>
                <a:latin typeface="Helvetica" panose="020B0604020202020204" pitchFamily="34" charset="0"/>
                <a:ea typeface="宋体" panose="02010600030101010101" pitchFamily="2" charset="-122"/>
              </a:defRPr>
            </a:lvl1pPr>
            <a:lvl2pPr marL="742950" indent="-285750">
              <a:defRPr kumimoji="1" sz="2400">
                <a:solidFill>
                  <a:schemeClr val="tx1"/>
                </a:solidFill>
                <a:latin typeface="Helvetica" panose="020B0604020202020204" pitchFamily="34" charset="0"/>
                <a:ea typeface="宋体" panose="02010600030101010101" pitchFamily="2" charset="-122"/>
              </a:defRPr>
            </a:lvl2pPr>
            <a:lvl3pPr marL="1143000" indent="-228600">
              <a:defRPr kumimoji="1" sz="2400">
                <a:solidFill>
                  <a:schemeClr val="tx1"/>
                </a:solidFill>
                <a:latin typeface="Helvetica" panose="020B0604020202020204" pitchFamily="34" charset="0"/>
                <a:ea typeface="宋体" panose="02010600030101010101" pitchFamily="2" charset="-122"/>
              </a:defRPr>
            </a:lvl3pPr>
            <a:lvl4pPr marL="1600200" indent="-228600">
              <a:defRPr kumimoji="1" sz="2400">
                <a:solidFill>
                  <a:schemeClr val="tx1"/>
                </a:solidFill>
                <a:latin typeface="Helvetica" panose="020B0604020202020204" pitchFamily="34" charset="0"/>
                <a:ea typeface="宋体" panose="02010600030101010101" pitchFamily="2" charset="-122"/>
              </a:defRPr>
            </a:lvl4pPr>
            <a:lvl5pPr marL="2057400" indent="-228600">
              <a:defRPr kumimoji="1" sz="2400">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9pPr>
          </a:lstStyle>
          <a:p>
            <a:pPr algn="ctr">
              <a:spcBef>
                <a:spcPct val="50000"/>
              </a:spcBef>
            </a:pPr>
            <a:r>
              <a:rPr kumimoji="0" lang="en-US" altLang="zh-CN" sz="1000" b="1" dirty="0">
                <a:solidFill>
                  <a:srgbClr val="993300"/>
                </a:solidFill>
              </a:rPr>
              <a:t>12.</a:t>
            </a:r>
            <a:fld id="{08F5AFFF-5BB8-4371-9B01-E7687D906F2D}" type="slidenum">
              <a:rPr kumimoji="0" lang="en-US" altLang="zh-CN" sz="1000" b="1" smtClean="0">
                <a:solidFill>
                  <a:srgbClr val="993300"/>
                </a:solidFill>
              </a:rPr>
              <a:pPr algn="ctr">
                <a:spcBef>
                  <a:spcPct val="50000"/>
                </a:spcBef>
              </a:pPr>
              <a:t>‹#›</a:t>
            </a:fld>
            <a:endParaRPr kumimoji="0" lang="en-US" altLang="zh-CN" sz="1000" b="1" dirty="0">
              <a:solidFill>
                <a:srgbClr val="993300"/>
              </a:solidFill>
            </a:endParaRPr>
          </a:p>
        </p:txBody>
      </p:sp>
      <p:sp>
        <p:nvSpPr>
          <p:cNvPr id="47108" name="Rectangle 4"/>
          <p:cNvSpPr>
            <a:spLocks noGrp="1" noChangeArrowheads="1"/>
          </p:cNvSpPr>
          <p:nvPr>
            <p:ph type="title"/>
          </p:nvPr>
        </p:nvSpPr>
        <p:spPr bwMode="auto">
          <a:xfrm>
            <a:off x="685800" y="228600"/>
            <a:ext cx="8077200"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9" name="Freeform 5"/>
          <p:cNvSpPr>
            <a:spLocks/>
          </p:cNvSpPr>
          <p:nvPr/>
        </p:nvSpPr>
        <p:spPr bwMode="auto">
          <a:xfrm rot="8361210" flipV="1">
            <a:off x="1609725" y="4962525"/>
            <a:ext cx="9525" cy="1588"/>
          </a:xfrm>
          <a:custGeom>
            <a:avLst/>
            <a:gdLst>
              <a:gd name="T0" fmla="*/ 4536281 w 20"/>
              <a:gd name="T1" fmla="*/ 630436 h 4"/>
              <a:gd name="T2" fmla="*/ 0 w 20"/>
              <a:gd name="T3" fmla="*/ 0 h 4"/>
              <a:gd name="T4" fmla="*/ 3629025 w 20"/>
              <a:gd name="T5" fmla="*/ 0 h 4"/>
              <a:gd name="T6" fmla="*/ 4536281 w 20"/>
              <a:gd name="T7" fmla="*/ 630436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4">
                <a:moveTo>
                  <a:pt x="20" y="4"/>
                </a:moveTo>
                <a:lnTo>
                  <a:pt x="0" y="0"/>
                </a:lnTo>
                <a:lnTo>
                  <a:pt x="16" y="0"/>
                </a:lnTo>
                <a:lnTo>
                  <a:pt x="2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 name="Freeform 6"/>
          <p:cNvSpPr>
            <a:spLocks/>
          </p:cNvSpPr>
          <p:nvPr/>
        </p:nvSpPr>
        <p:spPr bwMode="auto">
          <a:xfrm rot="10665470" flipV="1">
            <a:off x="1189038" y="4205288"/>
            <a:ext cx="4762" cy="1587"/>
          </a:xfrm>
          <a:custGeom>
            <a:avLst/>
            <a:gdLst>
              <a:gd name="T0" fmla="*/ 1889720 w 12"/>
              <a:gd name="T1" fmla="*/ 629642 h 4"/>
              <a:gd name="T2" fmla="*/ 0 w 12"/>
              <a:gd name="T3" fmla="*/ 0 h 4"/>
              <a:gd name="T4" fmla="*/ 1889720 w 12"/>
              <a:gd name="T5" fmla="*/ 0 h 4"/>
              <a:gd name="T6" fmla="*/ 1889720 w 12"/>
              <a:gd name="T7" fmla="*/ 629642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4">
                <a:moveTo>
                  <a:pt x="12" y="4"/>
                </a:moveTo>
                <a:lnTo>
                  <a:pt x="0" y="0"/>
                </a:lnTo>
                <a:lnTo>
                  <a:pt x="12" y="0"/>
                </a:lnTo>
                <a:lnTo>
                  <a:pt x="1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1" name="Freeform 7"/>
          <p:cNvSpPr>
            <a:spLocks/>
          </p:cNvSpPr>
          <p:nvPr/>
        </p:nvSpPr>
        <p:spPr bwMode="auto">
          <a:xfrm>
            <a:off x="5164138" y="4206875"/>
            <a:ext cx="7937" cy="9525"/>
          </a:xfrm>
          <a:custGeom>
            <a:avLst/>
            <a:gdLst>
              <a:gd name="T0" fmla="*/ 3062359 w 12"/>
              <a:gd name="T1" fmla="*/ 7560469 h 12"/>
              <a:gd name="T2" fmla="*/ 0 w 12"/>
              <a:gd name="T3" fmla="*/ 6300788 h 12"/>
              <a:gd name="T4" fmla="*/ 5249664 w 12"/>
              <a:gd name="T5" fmla="*/ 0 h 12"/>
              <a:gd name="T6" fmla="*/ 3062359 w 12"/>
              <a:gd name="T7" fmla="*/ 7560469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2">
                <a:moveTo>
                  <a:pt x="7" y="12"/>
                </a:moveTo>
                <a:lnTo>
                  <a:pt x="0" y="10"/>
                </a:lnTo>
                <a:lnTo>
                  <a:pt x="12" y="0"/>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112" name="Text Box 8"/>
          <p:cNvSpPr txBox="1">
            <a:spLocks noChangeArrowheads="1"/>
          </p:cNvSpPr>
          <p:nvPr/>
        </p:nvSpPr>
        <p:spPr bwMode="auto">
          <a:xfrm>
            <a:off x="6489700" y="6586379"/>
            <a:ext cx="2654300"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kumimoji="1" sz="2400">
                <a:solidFill>
                  <a:schemeClr val="tx1"/>
                </a:solidFill>
                <a:latin typeface="Helvetica" panose="020B0604020202020204" pitchFamily="34" charset="0"/>
                <a:ea typeface="宋体" panose="02010600030101010101" pitchFamily="2" charset="-122"/>
              </a:defRPr>
            </a:lvl1pPr>
            <a:lvl2pPr marL="742950" indent="-285750">
              <a:defRPr kumimoji="1" sz="2400">
                <a:solidFill>
                  <a:schemeClr val="tx1"/>
                </a:solidFill>
                <a:latin typeface="Helvetica" panose="020B0604020202020204" pitchFamily="34" charset="0"/>
                <a:ea typeface="宋体" panose="02010600030101010101" pitchFamily="2" charset="-122"/>
              </a:defRPr>
            </a:lvl2pPr>
            <a:lvl3pPr marL="1143000" indent="-228600">
              <a:defRPr kumimoji="1" sz="2400">
                <a:solidFill>
                  <a:schemeClr val="tx1"/>
                </a:solidFill>
                <a:latin typeface="Helvetica" panose="020B0604020202020204" pitchFamily="34" charset="0"/>
                <a:ea typeface="宋体" panose="02010600030101010101" pitchFamily="2" charset="-122"/>
              </a:defRPr>
            </a:lvl3pPr>
            <a:lvl4pPr marL="1600200" indent="-228600">
              <a:defRPr kumimoji="1" sz="2400">
                <a:solidFill>
                  <a:schemeClr val="tx1"/>
                </a:solidFill>
                <a:latin typeface="Helvetica" panose="020B0604020202020204" pitchFamily="34" charset="0"/>
                <a:ea typeface="宋体" panose="02010600030101010101" pitchFamily="2" charset="-122"/>
              </a:defRPr>
            </a:lvl4pPr>
            <a:lvl5pPr marL="2057400" indent="-228600">
              <a:defRPr kumimoji="1" sz="2400">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9pPr>
          </a:lstStyle>
          <a:p>
            <a:pPr algn="r">
              <a:spcBef>
                <a:spcPct val="50000"/>
              </a:spcBef>
            </a:pPr>
            <a:r>
              <a:rPr kumimoji="0" lang="en-US" altLang="zh-CN" sz="1000" b="1" dirty="0">
                <a:solidFill>
                  <a:srgbClr val="993300"/>
                </a:solidFill>
              </a:rPr>
              <a:t>@ZJU</a:t>
            </a:r>
          </a:p>
        </p:txBody>
      </p:sp>
      <p:sp>
        <p:nvSpPr>
          <p:cNvPr id="47113" name="Text Box 9"/>
          <p:cNvSpPr txBox="1">
            <a:spLocks noChangeArrowheads="1"/>
          </p:cNvSpPr>
          <p:nvPr/>
        </p:nvSpPr>
        <p:spPr bwMode="auto">
          <a:xfrm>
            <a:off x="0" y="6613525"/>
            <a:ext cx="1348446"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kumimoji="1" sz="2400">
                <a:solidFill>
                  <a:schemeClr val="tx1"/>
                </a:solidFill>
                <a:latin typeface="Helvetica" panose="020B0604020202020204" pitchFamily="34" charset="0"/>
                <a:ea typeface="宋体" panose="02010600030101010101" pitchFamily="2" charset="-122"/>
              </a:defRPr>
            </a:lvl1pPr>
            <a:lvl2pPr marL="742950" indent="-285750">
              <a:defRPr kumimoji="1" sz="2400">
                <a:solidFill>
                  <a:schemeClr val="tx1"/>
                </a:solidFill>
                <a:latin typeface="Helvetica" panose="020B0604020202020204" pitchFamily="34" charset="0"/>
                <a:ea typeface="宋体" panose="02010600030101010101" pitchFamily="2" charset="-122"/>
              </a:defRPr>
            </a:lvl2pPr>
            <a:lvl3pPr marL="1143000" indent="-228600">
              <a:defRPr kumimoji="1" sz="2400">
                <a:solidFill>
                  <a:schemeClr val="tx1"/>
                </a:solidFill>
                <a:latin typeface="Helvetica" panose="020B0604020202020204" pitchFamily="34" charset="0"/>
                <a:ea typeface="宋体" panose="02010600030101010101" pitchFamily="2" charset="-122"/>
              </a:defRPr>
            </a:lvl3pPr>
            <a:lvl4pPr marL="1600200" indent="-228600">
              <a:defRPr kumimoji="1" sz="2400">
                <a:solidFill>
                  <a:schemeClr val="tx1"/>
                </a:solidFill>
                <a:latin typeface="Helvetica" panose="020B0604020202020204" pitchFamily="34" charset="0"/>
                <a:ea typeface="宋体" panose="02010600030101010101" pitchFamily="2" charset="-122"/>
              </a:defRPr>
            </a:lvl4pPr>
            <a:lvl5pPr marL="2057400" indent="-228600">
              <a:defRPr kumimoji="1" sz="2400">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9pPr>
          </a:lstStyle>
          <a:p>
            <a:pPr>
              <a:spcBef>
                <a:spcPct val="50000"/>
              </a:spcBef>
            </a:pPr>
            <a:r>
              <a:rPr kumimoji="0" lang="en-US" altLang="zh-CN" sz="1000" b="1" dirty="0">
                <a:solidFill>
                  <a:srgbClr val="993300"/>
                </a:solidFill>
              </a:rPr>
              <a:t>Operating Systems</a:t>
            </a:r>
          </a:p>
        </p:txBody>
      </p:sp>
      <p:sp>
        <p:nvSpPr>
          <p:cNvPr id="1034" name="Freeform 10"/>
          <p:cNvSpPr>
            <a:spLocks/>
          </p:cNvSpPr>
          <p:nvPr/>
        </p:nvSpPr>
        <p:spPr bwMode="auto">
          <a:xfrm>
            <a:off x="-1658938" y="1109663"/>
            <a:ext cx="4763" cy="1587"/>
          </a:xfrm>
          <a:custGeom>
            <a:avLst/>
            <a:gdLst>
              <a:gd name="T0" fmla="*/ 1745090 w 13"/>
              <a:gd name="T1" fmla="*/ 0 h 1587"/>
              <a:gd name="T2" fmla="*/ 0 w 13"/>
              <a:gd name="T3" fmla="*/ 0 h 1587"/>
              <a:gd name="T4" fmla="*/ 939777 w 13"/>
              <a:gd name="T5" fmla="*/ 0 h 1587"/>
              <a:gd name="T6" fmla="*/ 1745090 w 13"/>
              <a:gd name="T7" fmla="*/ 0 h 15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587">
                <a:moveTo>
                  <a:pt x="13" y="0"/>
                </a:moveTo>
                <a:lnTo>
                  <a:pt x="0" y="0"/>
                </a:lnTo>
                <a:lnTo>
                  <a:pt x="7"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11"/>
          <p:cNvSpPr>
            <a:spLocks/>
          </p:cNvSpPr>
          <p:nvPr/>
        </p:nvSpPr>
        <p:spPr bwMode="auto">
          <a:xfrm>
            <a:off x="-898525" y="1169988"/>
            <a:ext cx="3175" cy="1587"/>
          </a:xfrm>
          <a:custGeom>
            <a:avLst/>
            <a:gdLst>
              <a:gd name="T0" fmla="*/ 0 w 10"/>
              <a:gd name="T1" fmla="*/ 0 h 1587"/>
              <a:gd name="T2" fmla="*/ 1008063 w 10"/>
              <a:gd name="T3" fmla="*/ 0 h 1587"/>
              <a:gd name="T4" fmla="*/ 604838 w 10"/>
              <a:gd name="T5" fmla="*/ 0 h 1587"/>
              <a:gd name="T6" fmla="*/ 0 w 10"/>
              <a:gd name="T7" fmla="*/ 0 h 15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1587">
                <a:moveTo>
                  <a:pt x="0" y="0"/>
                </a:moveTo>
                <a:lnTo>
                  <a:pt x="10" y="0"/>
                </a:lnTo>
                <a:lnTo>
                  <a:pt x="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Rectangle 12"/>
          <p:cNvSpPr>
            <a:spLocks noChangeArrowheads="1"/>
          </p:cNvSpPr>
          <p:nvPr/>
        </p:nvSpPr>
        <p:spPr bwMode="auto">
          <a:xfrm>
            <a:off x="-1479550" y="423863"/>
            <a:ext cx="1587"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Helvetica" panose="020B0604020202020204" pitchFamily="34" charset="0"/>
                <a:ea typeface="宋体" panose="02010600030101010101" pitchFamily="2" charset="-122"/>
              </a:defRPr>
            </a:lvl1pPr>
            <a:lvl2pPr marL="742950" indent="-285750">
              <a:defRPr kumimoji="1" sz="2400">
                <a:solidFill>
                  <a:schemeClr val="tx1"/>
                </a:solidFill>
                <a:latin typeface="Helvetica" panose="020B0604020202020204" pitchFamily="34" charset="0"/>
                <a:ea typeface="宋体" panose="02010600030101010101" pitchFamily="2" charset="-122"/>
              </a:defRPr>
            </a:lvl2pPr>
            <a:lvl3pPr marL="1143000" indent="-228600">
              <a:defRPr kumimoji="1" sz="2400">
                <a:solidFill>
                  <a:schemeClr val="tx1"/>
                </a:solidFill>
                <a:latin typeface="Helvetica" panose="020B0604020202020204" pitchFamily="34" charset="0"/>
                <a:ea typeface="宋体" panose="02010600030101010101" pitchFamily="2" charset="-122"/>
              </a:defRPr>
            </a:lvl3pPr>
            <a:lvl4pPr marL="1600200" indent="-228600">
              <a:defRPr kumimoji="1" sz="2400">
                <a:solidFill>
                  <a:schemeClr val="tx1"/>
                </a:solidFill>
                <a:latin typeface="Helvetica" panose="020B0604020202020204" pitchFamily="34" charset="0"/>
                <a:ea typeface="宋体" panose="02010600030101010101" pitchFamily="2" charset="-122"/>
              </a:defRPr>
            </a:lvl4pPr>
            <a:lvl5pPr marL="2057400" indent="-228600">
              <a:defRPr kumimoji="1" sz="2400">
                <a:solidFill>
                  <a:schemeClr val="tx1"/>
                </a:solidFill>
                <a:latin typeface="Helvetica"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Helvetica" panose="020B0604020202020204" pitchFamily="34" charset="0"/>
                <a:ea typeface="宋体" panose="02010600030101010101" pitchFamily="2" charset="-122"/>
              </a:defRPr>
            </a:lvl9pPr>
          </a:lstStyle>
          <a:p>
            <a:endParaRPr kumimoji="0" lang="zh-CN" altLang="en-US" sz="1800"/>
          </a:p>
        </p:txBody>
      </p:sp>
      <p:sp>
        <p:nvSpPr>
          <p:cNvPr id="1037" name="Freeform 13"/>
          <p:cNvSpPr>
            <a:spLocks/>
          </p:cNvSpPr>
          <p:nvPr/>
        </p:nvSpPr>
        <p:spPr bwMode="auto">
          <a:xfrm>
            <a:off x="-1466850" y="889000"/>
            <a:ext cx="6350" cy="1588"/>
          </a:xfrm>
          <a:custGeom>
            <a:avLst/>
            <a:gdLst>
              <a:gd name="T0" fmla="*/ 0 w 18"/>
              <a:gd name="T1" fmla="*/ 360249 h 7"/>
              <a:gd name="T2" fmla="*/ 1493308 w 18"/>
              <a:gd name="T3" fmla="*/ 0 h 7"/>
              <a:gd name="T4" fmla="*/ 2240139 w 18"/>
              <a:gd name="T5" fmla="*/ 0 h 7"/>
              <a:gd name="T6" fmla="*/ 0 w 18"/>
              <a:gd name="T7" fmla="*/ 360249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7">
                <a:moveTo>
                  <a:pt x="0" y="7"/>
                </a:moveTo>
                <a:lnTo>
                  <a:pt x="12" y="0"/>
                </a:lnTo>
                <a:lnTo>
                  <a:pt x="18"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14"/>
          <p:cNvSpPr>
            <a:spLocks/>
          </p:cNvSpPr>
          <p:nvPr/>
        </p:nvSpPr>
        <p:spPr bwMode="auto">
          <a:xfrm>
            <a:off x="-1639888" y="1144588"/>
            <a:ext cx="1588" cy="6350"/>
          </a:xfrm>
          <a:custGeom>
            <a:avLst/>
            <a:gdLst>
              <a:gd name="T0" fmla="*/ 0 w 6"/>
              <a:gd name="T1" fmla="*/ 2520156 h 16"/>
              <a:gd name="T2" fmla="*/ 420291 w 6"/>
              <a:gd name="T3" fmla="*/ 0 h 16"/>
              <a:gd name="T4" fmla="*/ 210145 w 6"/>
              <a:gd name="T5" fmla="*/ 2047478 h 16"/>
              <a:gd name="T6" fmla="*/ 0 w 6"/>
              <a:gd name="T7" fmla="*/ 252015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16">
                <a:moveTo>
                  <a:pt x="0" y="16"/>
                </a:moveTo>
                <a:lnTo>
                  <a:pt x="6" y="0"/>
                </a:lnTo>
                <a:lnTo>
                  <a:pt x="3" y="13"/>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15"/>
          <p:cNvSpPr>
            <a:spLocks/>
          </p:cNvSpPr>
          <p:nvPr/>
        </p:nvSpPr>
        <p:spPr bwMode="auto">
          <a:xfrm>
            <a:off x="-1247775" y="1146175"/>
            <a:ext cx="4762" cy="7938"/>
          </a:xfrm>
          <a:custGeom>
            <a:avLst/>
            <a:gdLst>
              <a:gd name="T0" fmla="*/ 1499164 w 11"/>
              <a:gd name="T1" fmla="*/ 3150592 h 20"/>
              <a:gd name="T2" fmla="*/ 0 w 11"/>
              <a:gd name="T3" fmla="*/ 0 h 20"/>
              <a:gd name="T4" fmla="*/ 2061513 w 11"/>
              <a:gd name="T5" fmla="*/ 2520315 h 20"/>
              <a:gd name="T6" fmla="*/ 1499164 w 11"/>
              <a:gd name="T7" fmla="*/ 315059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20">
                <a:moveTo>
                  <a:pt x="8" y="20"/>
                </a:moveTo>
                <a:lnTo>
                  <a:pt x="0" y="0"/>
                </a:lnTo>
                <a:lnTo>
                  <a:pt x="11" y="16"/>
                </a:lnTo>
                <a:lnTo>
                  <a:pt x="8"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16"/>
          <p:cNvSpPr>
            <a:spLocks/>
          </p:cNvSpPr>
          <p:nvPr/>
        </p:nvSpPr>
        <p:spPr bwMode="auto">
          <a:xfrm>
            <a:off x="-1101725" y="1228725"/>
            <a:ext cx="1587" cy="6350"/>
          </a:xfrm>
          <a:custGeom>
            <a:avLst/>
            <a:gdLst>
              <a:gd name="T0" fmla="*/ 0 w 7"/>
              <a:gd name="T1" fmla="*/ 2880179 h 14"/>
              <a:gd name="T2" fmla="*/ 359796 w 7"/>
              <a:gd name="T3" fmla="*/ 0 h 14"/>
              <a:gd name="T4" fmla="*/ 359796 w 7"/>
              <a:gd name="T5" fmla="*/ 1440089 h 14"/>
              <a:gd name="T6" fmla="*/ 0 w 7"/>
              <a:gd name="T7" fmla="*/ 2880179 h 1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4">
                <a:moveTo>
                  <a:pt x="0" y="14"/>
                </a:moveTo>
                <a:lnTo>
                  <a:pt x="7" y="0"/>
                </a:lnTo>
                <a:lnTo>
                  <a:pt x="7" y="7"/>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17"/>
          <p:cNvSpPr>
            <a:spLocks/>
          </p:cNvSpPr>
          <p:nvPr/>
        </p:nvSpPr>
        <p:spPr bwMode="auto">
          <a:xfrm>
            <a:off x="-1303338" y="1270000"/>
            <a:ext cx="12700" cy="1588"/>
          </a:xfrm>
          <a:custGeom>
            <a:avLst/>
            <a:gdLst>
              <a:gd name="T0" fmla="*/ 0 w 30"/>
              <a:gd name="T1" fmla="*/ 840581 h 3"/>
              <a:gd name="T2" fmla="*/ 2688167 w 30"/>
              <a:gd name="T3" fmla="*/ 0 h 3"/>
              <a:gd name="T4" fmla="*/ 5376333 w 30"/>
              <a:gd name="T5" fmla="*/ 0 h 3"/>
              <a:gd name="T6" fmla="*/ 0 w 30"/>
              <a:gd name="T7" fmla="*/ 840581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3">
                <a:moveTo>
                  <a:pt x="0" y="3"/>
                </a:moveTo>
                <a:lnTo>
                  <a:pt x="15" y="0"/>
                </a:lnTo>
                <a:lnTo>
                  <a:pt x="30"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18"/>
          <p:cNvSpPr>
            <a:spLocks/>
          </p:cNvSpPr>
          <p:nvPr/>
        </p:nvSpPr>
        <p:spPr bwMode="auto">
          <a:xfrm>
            <a:off x="1176338" y="885825"/>
            <a:ext cx="4762" cy="9525"/>
          </a:xfrm>
          <a:custGeom>
            <a:avLst/>
            <a:gdLst>
              <a:gd name="T0" fmla="*/ 0 w 9"/>
              <a:gd name="T1" fmla="*/ 3780234 h 24"/>
              <a:gd name="T2" fmla="*/ 2519627 w 9"/>
              <a:gd name="T3" fmla="*/ 0 h 24"/>
              <a:gd name="T4" fmla="*/ 1679928 w 9"/>
              <a:gd name="T5" fmla="*/ 2677716 h 24"/>
              <a:gd name="T6" fmla="*/ 0 w 9"/>
              <a:gd name="T7" fmla="*/ 3780234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 h="24">
                <a:moveTo>
                  <a:pt x="0" y="24"/>
                </a:moveTo>
                <a:lnTo>
                  <a:pt x="9" y="0"/>
                </a:lnTo>
                <a:lnTo>
                  <a:pt x="6" y="17"/>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7" r:id="rId12"/>
  </p:sldLayoutIdLst>
  <p:txStyles>
    <p:titleStyle>
      <a:lvl1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mj-lt"/>
          <a:ea typeface="+mj-ea"/>
          <a:cs typeface="宋体" charset="0"/>
        </a:defRPr>
      </a:lvl1pPr>
      <a:lvl2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charset="0"/>
          <a:ea typeface="宋体" charset="0"/>
          <a:cs typeface="宋体" charset="0"/>
        </a:defRPr>
      </a:lvl2pPr>
      <a:lvl3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charset="0"/>
          <a:ea typeface="宋体" charset="0"/>
          <a:cs typeface="宋体" charset="0"/>
        </a:defRPr>
      </a:lvl3pPr>
      <a:lvl4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charset="0"/>
          <a:ea typeface="宋体" charset="0"/>
          <a:cs typeface="宋体" charset="0"/>
        </a:defRPr>
      </a:lvl4pPr>
      <a:lvl5pPr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charset="0"/>
          <a:ea typeface="宋体" charset="0"/>
          <a:cs typeface="宋体" charset="0"/>
        </a:defRPr>
      </a:lvl5pPr>
      <a:lvl6pPr marL="4572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charset="0"/>
          <a:ea typeface="宋体" charset="0"/>
        </a:defRPr>
      </a:lvl6pPr>
      <a:lvl7pPr marL="9144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charset="0"/>
          <a:ea typeface="宋体" charset="0"/>
        </a:defRPr>
      </a:lvl7pPr>
      <a:lvl8pPr marL="13716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charset="0"/>
          <a:ea typeface="宋体" charset="0"/>
        </a:defRPr>
      </a:lvl8pPr>
      <a:lvl9pPr marL="1828800" algn="ctr" rtl="0" eaLnBrk="0" fontAlgn="base" hangingPunct="0">
        <a:spcBef>
          <a:spcPct val="0"/>
        </a:spcBef>
        <a:spcAft>
          <a:spcPct val="0"/>
        </a:spcAft>
        <a:defRPr kumimoji="1" sz="3200" b="1">
          <a:solidFill>
            <a:srgbClr val="993300"/>
          </a:solidFill>
          <a:effectLst>
            <a:outerShdw blurRad="38100" dist="38100" dir="2700000" algn="tl">
              <a:srgbClr val="000000"/>
            </a:outerShdw>
          </a:effectLst>
          <a:latin typeface="Helvetica" charset="0"/>
          <a:ea typeface="宋体"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lang="en-US" altLang="zh-CN" dirty="0">
          <a:solidFill>
            <a:schemeClr val="tx1"/>
          </a:solidFill>
          <a:latin typeface="+mn-lt"/>
          <a:ea typeface="+mn-ea"/>
          <a:cs typeface="宋体" charset="0"/>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lang="en-US" altLang="zh-CN" dirty="0">
          <a:solidFill>
            <a:schemeClr val="tx1"/>
          </a:solidFill>
          <a:latin typeface="+mn-lt"/>
          <a:ea typeface="+mn-ea"/>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n-ea"/>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n-ea"/>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n-ea"/>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n-ea"/>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n-ea"/>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n-ea"/>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a:extLst>
              <a:ext uri="{FF2B5EF4-FFF2-40B4-BE49-F238E27FC236}">
                <a16:creationId xmlns:a16="http://schemas.microsoft.com/office/drawing/2014/main" id="{45D67E3A-F490-A343-9519-4D08E4C858DE}"/>
              </a:ext>
            </a:extLst>
          </p:cNvPr>
          <p:cNvSpPr>
            <a:spLocks noGrp="1" noChangeArrowheads="1"/>
          </p:cNvSpPr>
          <p:nvPr>
            <p:ph type="ctrTitle"/>
          </p:nvPr>
        </p:nvSpPr>
        <p:spPr/>
        <p:txBody>
          <a:bodyPr/>
          <a:lstStyle/>
          <a:p>
            <a:pPr>
              <a:defRPr/>
            </a:pPr>
            <a:r>
              <a:rPr lang="en-US" altLang="zh-CN">
                <a:ea typeface="宋体" charset="0"/>
              </a:rPr>
              <a:t>Chapter 12:  Mass-Storage Systems</a:t>
            </a:r>
          </a:p>
        </p:txBody>
      </p:sp>
      <p:sp>
        <p:nvSpPr>
          <p:cNvPr id="2" name="副标题 1">
            <a:extLst>
              <a:ext uri="{FF2B5EF4-FFF2-40B4-BE49-F238E27FC236}">
                <a16:creationId xmlns:a16="http://schemas.microsoft.com/office/drawing/2014/main" id="{7FA02484-96DB-CC48-AA1B-92F1DDF1AD95}"/>
              </a:ext>
            </a:extLst>
          </p:cNvPr>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a:extLst>
              <a:ext uri="{FF2B5EF4-FFF2-40B4-BE49-F238E27FC236}">
                <a16:creationId xmlns:a16="http://schemas.microsoft.com/office/drawing/2014/main" id="{A5B06772-1C2B-9F44-900E-26D91EE5A9EE}"/>
              </a:ext>
            </a:extLst>
          </p:cNvPr>
          <p:cNvSpPr>
            <a:spLocks noGrp="1" noChangeArrowheads="1"/>
          </p:cNvSpPr>
          <p:nvPr>
            <p:ph type="title"/>
          </p:nvPr>
        </p:nvSpPr>
        <p:spPr/>
        <p:txBody>
          <a:bodyPr/>
          <a:lstStyle/>
          <a:p>
            <a:pPr>
              <a:defRPr/>
            </a:pPr>
            <a:r>
              <a:rPr lang="en-US" altLang="zh-CN" sz="2800">
                <a:ea typeface="宋体" charset="0"/>
              </a:rPr>
              <a:t>Overview of Mass Storage Structure (Cont.)</a:t>
            </a:r>
          </a:p>
        </p:txBody>
      </p:sp>
      <p:sp>
        <p:nvSpPr>
          <p:cNvPr id="16387" name="Rectangle 3">
            <a:extLst>
              <a:ext uri="{FF2B5EF4-FFF2-40B4-BE49-F238E27FC236}">
                <a16:creationId xmlns:a16="http://schemas.microsoft.com/office/drawing/2014/main" id="{251DABBD-8B20-0D4F-9411-C5D8441B6F52}"/>
              </a:ext>
            </a:extLst>
          </p:cNvPr>
          <p:cNvSpPr>
            <a:spLocks noGrp="1" noChangeArrowheads="1"/>
          </p:cNvSpPr>
          <p:nvPr>
            <p:ph type="body" idx="1"/>
          </p:nvPr>
        </p:nvSpPr>
        <p:spPr/>
        <p:txBody>
          <a:bodyPr/>
          <a:lstStyle/>
          <a:p>
            <a:r>
              <a:rPr lang="en-US" altLang="zh-CN">
                <a:ea typeface="宋体" panose="02010600030101010101" pitchFamily="2" charset="-122"/>
              </a:rPr>
              <a:t>Magnetic tape</a:t>
            </a:r>
          </a:p>
          <a:p>
            <a:pPr lvl="1"/>
            <a:r>
              <a:rPr lang="en-US" altLang="zh-CN">
                <a:ea typeface="宋体" panose="02010600030101010101" pitchFamily="2" charset="-122"/>
              </a:rPr>
              <a:t>Was early secondary-storage medium</a:t>
            </a:r>
          </a:p>
          <a:p>
            <a:pPr lvl="1"/>
            <a:r>
              <a:rPr lang="en-US" altLang="zh-CN">
                <a:ea typeface="宋体" panose="02010600030101010101" pitchFamily="2" charset="-122"/>
              </a:rPr>
              <a:t>Relatively permanent and holds large quantities of data</a:t>
            </a:r>
          </a:p>
          <a:p>
            <a:pPr lvl="1"/>
            <a:r>
              <a:rPr lang="en-US" altLang="zh-CN">
                <a:ea typeface="宋体" panose="02010600030101010101" pitchFamily="2" charset="-122"/>
              </a:rPr>
              <a:t>Access time slow</a:t>
            </a:r>
          </a:p>
          <a:p>
            <a:pPr lvl="1"/>
            <a:r>
              <a:rPr lang="en-US" altLang="zh-CN">
                <a:ea typeface="宋体" panose="02010600030101010101" pitchFamily="2" charset="-122"/>
              </a:rPr>
              <a:t>Random access ~1000 times slower than disk</a:t>
            </a:r>
          </a:p>
          <a:p>
            <a:pPr lvl="1"/>
            <a:r>
              <a:rPr lang="en-US" altLang="zh-CN">
                <a:ea typeface="宋体" panose="02010600030101010101" pitchFamily="2" charset="-122"/>
              </a:rPr>
              <a:t>Mainly used for backup, storage of infrequently-used data, transfer medium between systems</a:t>
            </a:r>
          </a:p>
          <a:p>
            <a:pPr lvl="1"/>
            <a:r>
              <a:rPr lang="en-US" altLang="zh-CN">
                <a:ea typeface="宋体" panose="02010600030101010101" pitchFamily="2" charset="-122"/>
              </a:rPr>
              <a:t>Kept in spool and wound or rewound past read-write head</a:t>
            </a:r>
          </a:p>
          <a:p>
            <a:pPr lvl="1"/>
            <a:r>
              <a:rPr lang="en-US" altLang="zh-CN">
                <a:ea typeface="宋体" panose="02010600030101010101" pitchFamily="2" charset="-122"/>
              </a:rPr>
              <a:t>Once data under head, transfer rates comparable to disk</a:t>
            </a:r>
          </a:p>
          <a:p>
            <a:pPr lvl="1"/>
            <a:r>
              <a:rPr lang="en-US" altLang="zh-CN">
                <a:ea typeface="宋体" panose="02010600030101010101" pitchFamily="2" charset="-122"/>
              </a:rPr>
              <a:t>20-200GB typical storage</a:t>
            </a:r>
          </a:p>
          <a:p>
            <a:pPr lvl="1"/>
            <a:r>
              <a:rPr lang="en-US" altLang="zh-CN">
                <a:ea typeface="宋体" panose="02010600030101010101" pitchFamily="2" charset="-122"/>
              </a:rPr>
              <a:t>Common technologies are 4mm, 8mm, 19mm, LTO-2 and SDLT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2A11DD4-DC36-5542-8B40-BAEA011A39ED}"/>
              </a:ext>
            </a:extLst>
          </p:cNvPr>
          <p:cNvSpPr>
            <a:spLocks noGrp="1" noChangeArrowheads="1"/>
          </p:cNvSpPr>
          <p:nvPr>
            <p:ph type="title"/>
          </p:nvPr>
        </p:nvSpPr>
        <p:spPr/>
        <p:txBody>
          <a:bodyPr/>
          <a:lstStyle/>
          <a:p>
            <a:pPr>
              <a:defRPr/>
            </a:pPr>
            <a:r>
              <a:rPr lang="en-US" altLang="zh-CN">
                <a:ea typeface="宋体" charset="0"/>
              </a:rPr>
              <a:t>Disk Structure</a:t>
            </a:r>
          </a:p>
        </p:txBody>
      </p:sp>
      <p:sp>
        <p:nvSpPr>
          <p:cNvPr id="17411" name="Rectangle 3">
            <a:extLst>
              <a:ext uri="{FF2B5EF4-FFF2-40B4-BE49-F238E27FC236}">
                <a16:creationId xmlns:a16="http://schemas.microsoft.com/office/drawing/2014/main" id="{D80507A3-9F41-E445-883E-39542B155535}"/>
              </a:ext>
            </a:extLst>
          </p:cNvPr>
          <p:cNvSpPr>
            <a:spLocks noGrp="1" noChangeArrowheads="1"/>
          </p:cNvSpPr>
          <p:nvPr>
            <p:ph type="body" idx="1"/>
          </p:nvPr>
        </p:nvSpPr>
        <p:spPr/>
        <p:txBody>
          <a:bodyPr/>
          <a:lstStyle/>
          <a:p>
            <a:r>
              <a:rPr lang="en-US" altLang="zh-CN">
                <a:ea typeface="宋体" panose="02010600030101010101" pitchFamily="2" charset="-122"/>
              </a:rPr>
              <a:t>Disk drives are addressed as large 1-dimensional arrays of </a:t>
            </a:r>
            <a:r>
              <a:rPr lang="en-US" altLang="zh-CN" i="1">
                <a:ea typeface="宋体" panose="02010600030101010101" pitchFamily="2" charset="-122"/>
              </a:rPr>
              <a:t>logical blocks</a:t>
            </a:r>
            <a:r>
              <a:rPr lang="en-US" altLang="zh-CN">
                <a:ea typeface="宋体" panose="02010600030101010101" pitchFamily="2" charset="-122"/>
              </a:rPr>
              <a:t>, where the logical block is the smallest unit of transfer. </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The 1-dimensional array of logical blocks is mapped into the sectors of the disk sequentially.</a:t>
            </a:r>
          </a:p>
          <a:p>
            <a:pPr lvl="1"/>
            <a:r>
              <a:rPr lang="en-US" altLang="zh-CN">
                <a:ea typeface="宋体" panose="02010600030101010101" pitchFamily="2" charset="-122"/>
              </a:rPr>
              <a:t>Sector 0 is the first sector of the first track on the </a:t>
            </a:r>
            <a:r>
              <a:rPr lang="en-US" altLang="zh-CN" i="1">
                <a:ea typeface="宋体" panose="02010600030101010101" pitchFamily="2" charset="-122"/>
              </a:rPr>
              <a:t>outermost</a:t>
            </a:r>
            <a:r>
              <a:rPr lang="en-US" altLang="zh-CN">
                <a:ea typeface="宋体" panose="02010600030101010101" pitchFamily="2" charset="-122"/>
              </a:rPr>
              <a:t> cylinder.</a:t>
            </a:r>
          </a:p>
          <a:p>
            <a:pPr lvl="1"/>
            <a:r>
              <a:rPr lang="en-US" altLang="zh-CN">
                <a:ea typeface="宋体" panose="02010600030101010101" pitchFamily="2" charset="-122"/>
              </a:rPr>
              <a:t>Mapping proceeds in order through that track, then the rest of the tracks in that cylinder, and then through the rest of the cylinders from </a:t>
            </a:r>
            <a:r>
              <a:rPr lang="en-US" altLang="zh-CN" i="1">
                <a:ea typeface="宋体" panose="02010600030101010101" pitchFamily="2" charset="-122"/>
              </a:rPr>
              <a:t>outermost</a:t>
            </a:r>
            <a:r>
              <a:rPr lang="en-US" altLang="zh-CN">
                <a:ea typeface="宋体" panose="02010600030101010101" pitchFamily="2" charset="-122"/>
              </a:rPr>
              <a:t> to </a:t>
            </a:r>
            <a:r>
              <a:rPr lang="en-US" altLang="zh-CN" i="1">
                <a:ea typeface="宋体" panose="02010600030101010101" pitchFamily="2" charset="-122"/>
              </a:rPr>
              <a:t>innermost</a:t>
            </a:r>
            <a:r>
              <a:rPr lang="en-US" altLang="zh-CN">
                <a:ea typeface="宋体" panose="02010600030101010101" pitchFamily="2" charset="-122"/>
              </a:rPr>
              <a:t>.</a:t>
            </a:r>
          </a:p>
          <a:p>
            <a:endParaRPr lang="en-US" altLang="zh-CN">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a:extLst>
              <a:ext uri="{FF2B5EF4-FFF2-40B4-BE49-F238E27FC236}">
                <a16:creationId xmlns:a16="http://schemas.microsoft.com/office/drawing/2014/main" id="{07EF7A5C-8EBE-CC45-83A5-9C782BD5E9C0}"/>
              </a:ext>
            </a:extLst>
          </p:cNvPr>
          <p:cNvSpPr>
            <a:spLocks noGrp="1" noChangeArrowheads="1"/>
          </p:cNvSpPr>
          <p:nvPr>
            <p:ph type="title"/>
          </p:nvPr>
        </p:nvSpPr>
        <p:spPr/>
        <p:txBody>
          <a:bodyPr/>
          <a:lstStyle/>
          <a:p>
            <a:pPr>
              <a:defRPr/>
            </a:pPr>
            <a:r>
              <a:rPr lang="en-US" altLang="zh-CN">
                <a:ea typeface="宋体" charset="0"/>
              </a:rPr>
              <a:t>Disk Attachment</a:t>
            </a:r>
          </a:p>
        </p:txBody>
      </p:sp>
      <p:pic>
        <p:nvPicPr>
          <p:cNvPr id="18435" name="Picture 3">
            <a:extLst>
              <a:ext uri="{FF2B5EF4-FFF2-40B4-BE49-F238E27FC236}">
                <a16:creationId xmlns:a16="http://schemas.microsoft.com/office/drawing/2014/main" id="{9883C762-D100-E946-8C82-AEEEAFF1104A}"/>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724525" y="3560763"/>
            <a:ext cx="2046288" cy="2203450"/>
          </a:xfrm>
        </p:spPr>
      </p:pic>
      <p:pic>
        <p:nvPicPr>
          <p:cNvPr id="18436" name="Picture 4">
            <a:extLst>
              <a:ext uri="{FF2B5EF4-FFF2-40B4-BE49-F238E27FC236}">
                <a16:creationId xmlns:a16="http://schemas.microsoft.com/office/drawing/2014/main" id="{FC138BE7-A08E-CC4F-AA19-46C98571E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3863975"/>
            <a:ext cx="2217737"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a:extLst>
              <a:ext uri="{FF2B5EF4-FFF2-40B4-BE49-F238E27FC236}">
                <a16:creationId xmlns:a16="http://schemas.microsoft.com/office/drawing/2014/main" id="{4F69CF5A-59EC-4043-A61A-D36C41FB0261}"/>
              </a:ext>
            </a:extLst>
          </p:cNvPr>
          <p:cNvSpPr txBox="1">
            <a:spLocks noChangeArrowheads="1"/>
          </p:cNvSpPr>
          <p:nvPr/>
        </p:nvSpPr>
        <p:spPr bwMode="auto">
          <a:xfrm>
            <a:off x="2157413" y="5800725"/>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r>
              <a:rPr lang="en-US" altLang="zh-CN">
                <a:ea typeface="宋体" panose="02010600030101010101" pitchFamily="2" charset="-122"/>
              </a:rPr>
              <a:t>ATA(IDE)</a:t>
            </a:r>
          </a:p>
        </p:txBody>
      </p:sp>
      <p:sp>
        <p:nvSpPr>
          <p:cNvPr id="18438" name="Text Box 6">
            <a:extLst>
              <a:ext uri="{FF2B5EF4-FFF2-40B4-BE49-F238E27FC236}">
                <a16:creationId xmlns:a16="http://schemas.microsoft.com/office/drawing/2014/main" id="{1ED73D3D-2EC8-8D4F-AB4B-37A8DD2D6AB4}"/>
              </a:ext>
            </a:extLst>
          </p:cNvPr>
          <p:cNvSpPr txBox="1">
            <a:spLocks noChangeArrowheads="1"/>
          </p:cNvSpPr>
          <p:nvPr/>
        </p:nvSpPr>
        <p:spPr bwMode="auto">
          <a:xfrm>
            <a:off x="6046788" y="5815013"/>
            <a:ext cx="127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r>
              <a:rPr lang="en-US" altLang="zh-CN">
                <a:ea typeface="宋体" panose="02010600030101010101" pitchFamily="2" charset="-122"/>
              </a:rPr>
              <a:t>Serial ATA</a:t>
            </a:r>
          </a:p>
        </p:txBody>
      </p:sp>
      <p:pic>
        <p:nvPicPr>
          <p:cNvPr id="18439" name="Picture 7">
            <a:extLst>
              <a:ext uri="{FF2B5EF4-FFF2-40B4-BE49-F238E27FC236}">
                <a16:creationId xmlns:a16="http://schemas.microsoft.com/office/drawing/2014/main" id="{C5DF53B7-F8E1-084B-965A-A56F7B3B5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200" y="1082675"/>
            <a:ext cx="1714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Text Box 8">
            <a:extLst>
              <a:ext uri="{FF2B5EF4-FFF2-40B4-BE49-F238E27FC236}">
                <a16:creationId xmlns:a16="http://schemas.microsoft.com/office/drawing/2014/main" id="{BB2912AF-76DC-5540-A744-A5D46B999F0F}"/>
              </a:ext>
            </a:extLst>
          </p:cNvPr>
          <p:cNvSpPr txBox="1">
            <a:spLocks noChangeArrowheads="1"/>
          </p:cNvSpPr>
          <p:nvPr/>
        </p:nvSpPr>
        <p:spPr bwMode="auto">
          <a:xfrm>
            <a:off x="6480175" y="2616200"/>
            <a:ext cx="717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r>
              <a:rPr lang="en-US" altLang="zh-CN">
                <a:ea typeface="宋体" panose="02010600030101010101" pitchFamily="2" charset="-122"/>
              </a:rPr>
              <a:t>SCSI</a:t>
            </a:r>
          </a:p>
        </p:txBody>
      </p:sp>
      <p:pic>
        <p:nvPicPr>
          <p:cNvPr id="18441" name="Picture 9">
            <a:extLst>
              <a:ext uri="{FF2B5EF4-FFF2-40B4-BE49-F238E27FC236}">
                <a16:creationId xmlns:a16="http://schemas.microsoft.com/office/drawing/2014/main" id="{44F53E16-888F-0149-80C0-D105FA4C32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575" y="1104900"/>
            <a:ext cx="17145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Text Box 10">
            <a:extLst>
              <a:ext uri="{FF2B5EF4-FFF2-40B4-BE49-F238E27FC236}">
                <a16:creationId xmlns:a16="http://schemas.microsoft.com/office/drawing/2014/main" id="{E87DFAEE-8F17-2346-90C7-844AB19E27BC}"/>
              </a:ext>
            </a:extLst>
          </p:cNvPr>
          <p:cNvSpPr txBox="1">
            <a:spLocks noChangeArrowheads="1"/>
          </p:cNvSpPr>
          <p:nvPr/>
        </p:nvSpPr>
        <p:spPr bwMode="auto">
          <a:xfrm>
            <a:off x="2157413" y="2970213"/>
            <a:ext cx="161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r>
              <a:rPr lang="en-US" altLang="zh-CN">
                <a:ea typeface="宋体" panose="02010600030101010101" pitchFamily="2" charset="-122"/>
              </a:rPr>
              <a:t>Fibre Channel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5ECBEDBB-D3DE-CE4C-A1AF-A46929589508}"/>
              </a:ext>
            </a:extLst>
          </p:cNvPr>
          <p:cNvSpPr>
            <a:spLocks noGrp="1" noChangeArrowheads="1"/>
          </p:cNvSpPr>
          <p:nvPr>
            <p:ph type="title"/>
          </p:nvPr>
        </p:nvSpPr>
        <p:spPr/>
        <p:txBody>
          <a:bodyPr/>
          <a:lstStyle/>
          <a:p>
            <a:pPr>
              <a:defRPr/>
            </a:pPr>
            <a:r>
              <a:rPr lang="en-US" altLang="zh-CN">
                <a:ea typeface="宋体" charset="0"/>
              </a:rPr>
              <a:t>Disk Attachment</a:t>
            </a:r>
          </a:p>
        </p:txBody>
      </p:sp>
      <p:sp>
        <p:nvSpPr>
          <p:cNvPr id="19459" name="Rectangle 3">
            <a:extLst>
              <a:ext uri="{FF2B5EF4-FFF2-40B4-BE49-F238E27FC236}">
                <a16:creationId xmlns:a16="http://schemas.microsoft.com/office/drawing/2014/main" id="{0A1D81B5-86D4-684C-85B2-C55862A2703B}"/>
              </a:ext>
            </a:extLst>
          </p:cNvPr>
          <p:cNvSpPr>
            <a:spLocks noGrp="1" noChangeArrowheads="1"/>
          </p:cNvSpPr>
          <p:nvPr>
            <p:ph type="body" idx="1"/>
          </p:nvPr>
        </p:nvSpPr>
        <p:spPr/>
        <p:txBody>
          <a:bodyPr/>
          <a:lstStyle/>
          <a:p>
            <a:r>
              <a:rPr lang="en-US" altLang="zh-CN">
                <a:ea typeface="宋体" panose="02010600030101010101" pitchFamily="2" charset="-122"/>
              </a:rPr>
              <a:t>Host-attached storage accessed through I/O ports talking to I/O buses</a:t>
            </a:r>
          </a:p>
          <a:p>
            <a:r>
              <a:rPr lang="en-US" altLang="zh-CN">
                <a:ea typeface="宋体" panose="02010600030101010101" pitchFamily="2" charset="-122"/>
              </a:rPr>
              <a:t>SCSI itself is a bus, up to 16 devices on one cable, </a:t>
            </a:r>
            <a:r>
              <a:rPr lang="en-US" altLang="zh-CN" b="1">
                <a:ea typeface="宋体" panose="02010600030101010101" pitchFamily="2" charset="-122"/>
              </a:rPr>
              <a:t>SCSI initiator</a:t>
            </a:r>
            <a:r>
              <a:rPr lang="en-US" altLang="zh-CN">
                <a:ea typeface="宋体" panose="02010600030101010101" pitchFamily="2" charset="-122"/>
              </a:rPr>
              <a:t> requests operation and </a:t>
            </a:r>
            <a:r>
              <a:rPr lang="en-US" altLang="zh-CN" b="1">
                <a:ea typeface="宋体" panose="02010600030101010101" pitchFamily="2" charset="-122"/>
              </a:rPr>
              <a:t>SCSI targets</a:t>
            </a:r>
            <a:r>
              <a:rPr lang="en-US" altLang="zh-CN">
                <a:ea typeface="宋体" panose="02010600030101010101" pitchFamily="2" charset="-122"/>
              </a:rPr>
              <a:t> perform tasks </a:t>
            </a:r>
          </a:p>
          <a:p>
            <a:pPr lvl="1"/>
            <a:r>
              <a:rPr lang="en-US" altLang="zh-CN">
                <a:ea typeface="宋体" panose="02010600030101010101" pitchFamily="2" charset="-122"/>
              </a:rPr>
              <a:t>Each target can have up to 8 </a:t>
            </a:r>
            <a:r>
              <a:rPr lang="en-US" altLang="zh-CN" b="1">
                <a:ea typeface="宋体" panose="02010600030101010101" pitchFamily="2" charset="-122"/>
              </a:rPr>
              <a:t>logical units</a:t>
            </a:r>
            <a:r>
              <a:rPr lang="en-US" altLang="zh-CN">
                <a:ea typeface="宋体" panose="02010600030101010101" pitchFamily="2" charset="-122"/>
              </a:rPr>
              <a:t> (disks attached to device controller</a:t>
            </a:r>
          </a:p>
          <a:p>
            <a:r>
              <a:rPr lang="en-US" altLang="zh-CN">
                <a:ea typeface="宋体" panose="02010600030101010101" pitchFamily="2" charset="-122"/>
              </a:rPr>
              <a:t>Fibre Channel (FC) is high-speed serial architecture</a:t>
            </a:r>
          </a:p>
          <a:p>
            <a:pPr lvl="1"/>
            <a:r>
              <a:rPr lang="en-US" altLang="zh-CN">
                <a:ea typeface="宋体" panose="02010600030101010101" pitchFamily="2" charset="-122"/>
              </a:rPr>
              <a:t>Can be switched fabric with 24-bit address space – the basis of </a:t>
            </a:r>
            <a:r>
              <a:rPr lang="en-US" altLang="zh-CN" b="1">
                <a:ea typeface="宋体" panose="02010600030101010101" pitchFamily="2" charset="-122"/>
              </a:rPr>
              <a:t>storage area networks</a:t>
            </a:r>
            <a:r>
              <a:rPr lang="en-US" altLang="zh-CN">
                <a:ea typeface="宋体" panose="02010600030101010101" pitchFamily="2" charset="-122"/>
              </a:rPr>
              <a:t> (</a:t>
            </a:r>
            <a:r>
              <a:rPr lang="en-US" altLang="zh-CN" b="1">
                <a:ea typeface="宋体" panose="02010600030101010101" pitchFamily="2" charset="-122"/>
              </a:rPr>
              <a:t>SAN</a:t>
            </a:r>
            <a:r>
              <a:rPr lang="en-US" altLang="zh-CN">
                <a:ea typeface="宋体" panose="02010600030101010101" pitchFamily="2" charset="-122"/>
              </a:rPr>
              <a:t>s) in which many hosts attach to many storage units</a:t>
            </a:r>
          </a:p>
          <a:p>
            <a:pPr lvl="1"/>
            <a:r>
              <a:rPr lang="en-US" altLang="zh-CN">
                <a:ea typeface="宋体" panose="02010600030101010101" pitchFamily="2" charset="-122"/>
              </a:rPr>
              <a:t>Can be </a:t>
            </a:r>
            <a:r>
              <a:rPr lang="en-US" altLang="zh-CN" b="1">
                <a:ea typeface="宋体" panose="02010600030101010101" pitchFamily="2" charset="-122"/>
              </a:rPr>
              <a:t>arbitrated loop</a:t>
            </a:r>
            <a:r>
              <a:rPr lang="en-US" altLang="zh-CN">
                <a:ea typeface="宋体" panose="02010600030101010101" pitchFamily="2" charset="-122"/>
              </a:rPr>
              <a:t> (</a:t>
            </a:r>
            <a:r>
              <a:rPr lang="en-US" altLang="zh-CN" b="1">
                <a:ea typeface="宋体" panose="02010600030101010101" pitchFamily="2" charset="-122"/>
              </a:rPr>
              <a:t>FC-AL</a:t>
            </a:r>
            <a:r>
              <a:rPr lang="en-US" altLang="zh-CN">
                <a:ea typeface="宋体" panose="02010600030101010101" pitchFamily="2" charset="-122"/>
              </a:rPr>
              <a:t>) of 126 devices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a:extLst>
              <a:ext uri="{FF2B5EF4-FFF2-40B4-BE49-F238E27FC236}">
                <a16:creationId xmlns:a16="http://schemas.microsoft.com/office/drawing/2014/main" id="{2593B4E0-8E9C-DA43-8BCC-62DFEDA04393}"/>
              </a:ext>
            </a:extLst>
          </p:cNvPr>
          <p:cNvSpPr>
            <a:spLocks noGrp="1" noChangeArrowheads="1"/>
          </p:cNvSpPr>
          <p:nvPr>
            <p:ph type="title"/>
          </p:nvPr>
        </p:nvSpPr>
        <p:spPr/>
        <p:txBody>
          <a:bodyPr/>
          <a:lstStyle/>
          <a:p>
            <a:pPr>
              <a:defRPr/>
            </a:pPr>
            <a:r>
              <a:rPr lang="en-US" altLang="zh-CN">
                <a:ea typeface="宋体" charset="0"/>
              </a:rPr>
              <a:t>Network-Attached Storage</a:t>
            </a:r>
          </a:p>
        </p:txBody>
      </p:sp>
      <p:sp>
        <p:nvSpPr>
          <p:cNvPr id="20483" name="Rectangle 3">
            <a:extLst>
              <a:ext uri="{FF2B5EF4-FFF2-40B4-BE49-F238E27FC236}">
                <a16:creationId xmlns:a16="http://schemas.microsoft.com/office/drawing/2014/main" id="{D065A54D-8171-0043-AEE9-3363188EFD2D}"/>
              </a:ext>
            </a:extLst>
          </p:cNvPr>
          <p:cNvSpPr>
            <a:spLocks noGrp="1" noChangeArrowheads="1"/>
          </p:cNvSpPr>
          <p:nvPr>
            <p:ph type="body" idx="1"/>
          </p:nvPr>
        </p:nvSpPr>
        <p:spPr/>
        <p:txBody>
          <a:bodyPr/>
          <a:lstStyle/>
          <a:p>
            <a:r>
              <a:rPr lang="en-US" altLang="zh-CN">
                <a:ea typeface="宋体" panose="02010600030101010101" pitchFamily="2" charset="-122"/>
              </a:rPr>
              <a:t>Network-attached storage (</a:t>
            </a:r>
            <a:r>
              <a:rPr lang="en-US" altLang="zh-CN" b="1">
                <a:ea typeface="宋体" panose="02010600030101010101" pitchFamily="2" charset="-122"/>
              </a:rPr>
              <a:t>NAS</a:t>
            </a:r>
            <a:r>
              <a:rPr lang="en-US" altLang="zh-CN">
                <a:ea typeface="宋体" panose="02010600030101010101" pitchFamily="2" charset="-122"/>
              </a:rPr>
              <a:t>) is storage made available over a network rather than over a local connection (such as a bus)</a:t>
            </a:r>
          </a:p>
          <a:p>
            <a:r>
              <a:rPr lang="en-US" altLang="zh-CN">
                <a:ea typeface="宋体" panose="02010600030101010101" pitchFamily="2" charset="-122"/>
              </a:rPr>
              <a:t>NFS and CIFS are common protocols</a:t>
            </a:r>
          </a:p>
          <a:p>
            <a:r>
              <a:rPr lang="en-US" altLang="zh-CN">
                <a:ea typeface="宋体" panose="02010600030101010101" pitchFamily="2" charset="-122"/>
              </a:rPr>
              <a:t>Implemented via remote procedure calls (RPCs) between host and storage</a:t>
            </a:r>
          </a:p>
          <a:p>
            <a:r>
              <a:rPr lang="en-US" altLang="zh-CN">
                <a:ea typeface="宋体" panose="02010600030101010101" pitchFamily="2" charset="-122"/>
              </a:rPr>
              <a:t>New iSCSI protocol uses IP network to carry the SCSI protocol</a:t>
            </a:r>
          </a:p>
        </p:txBody>
      </p:sp>
      <p:pic>
        <p:nvPicPr>
          <p:cNvPr id="20484" name="Picture 4">
            <a:extLst>
              <a:ext uri="{FF2B5EF4-FFF2-40B4-BE49-F238E27FC236}">
                <a16:creationId xmlns:a16="http://schemas.microsoft.com/office/drawing/2014/main" id="{2765B08B-BE27-8F4B-86D0-1D751CD48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1" t="22778" r="481" b="23421"/>
          <a:stretch>
            <a:fillRect/>
          </a:stretch>
        </p:blipFill>
        <p:spPr bwMode="auto">
          <a:xfrm>
            <a:off x="1287463" y="3460750"/>
            <a:ext cx="6472237" cy="263683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89797" name="AutoShape 5">
            <a:extLst>
              <a:ext uri="{FF2B5EF4-FFF2-40B4-BE49-F238E27FC236}">
                <a16:creationId xmlns:a16="http://schemas.microsoft.com/office/drawing/2014/main" id="{A01BFECA-7C0B-D643-A918-93D242368A70}"/>
              </a:ext>
            </a:extLst>
          </p:cNvPr>
          <p:cNvSpPr>
            <a:spLocks noChangeArrowheads="1"/>
          </p:cNvSpPr>
          <p:nvPr/>
        </p:nvSpPr>
        <p:spPr bwMode="auto">
          <a:xfrm>
            <a:off x="1203325" y="6226175"/>
            <a:ext cx="6618288" cy="420688"/>
          </a:xfrm>
          <a:prstGeom prst="wedgeRectCallout">
            <a:avLst>
              <a:gd name="adj1" fmla="val -16444"/>
              <a:gd name="adj2" fmla="val -125472"/>
            </a:avLst>
          </a:prstGeom>
          <a:solidFill>
            <a:schemeClr val="accent1"/>
          </a:solidFill>
          <a:ln w="9525">
            <a:solidFill>
              <a:schemeClr val="tx1"/>
            </a:solidFill>
            <a:miter lim="800000"/>
            <a:headEnd/>
            <a:tailEnd/>
          </a:ln>
        </p:spPr>
        <p:txBody>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pPr algn="ctr"/>
            <a:r>
              <a:rPr lang="en-US" altLang="zh-CN">
                <a:ea typeface="宋体" panose="02010600030101010101" pitchFamily="2" charset="-122"/>
              </a:rPr>
              <a:t>Problem: storage I/O consumes bandwidth on the network.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9797"/>
                                        </p:tgtEl>
                                        <p:attrNameLst>
                                          <p:attrName>style.visibility</p:attrName>
                                        </p:attrNameLst>
                                      </p:cBhvr>
                                      <p:to>
                                        <p:strVal val="visible"/>
                                      </p:to>
                                    </p:set>
                                    <p:anim calcmode="lin" valueType="num">
                                      <p:cBhvr additive="base">
                                        <p:cTn id="7" dur="500" fill="hold"/>
                                        <p:tgtEl>
                                          <p:spTgt spid="289797"/>
                                        </p:tgtEl>
                                        <p:attrNameLst>
                                          <p:attrName>ppt_x</p:attrName>
                                        </p:attrNameLst>
                                      </p:cBhvr>
                                      <p:tavLst>
                                        <p:tav tm="0">
                                          <p:val>
                                            <p:strVal val="#ppt_x"/>
                                          </p:val>
                                        </p:tav>
                                        <p:tav tm="100000">
                                          <p:val>
                                            <p:strVal val="#ppt_x"/>
                                          </p:val>
                                        </p:tav>
                                      </p:tavLst>
                                    </p:anim>
                                    <p:anim calcmode="lin" valueType="num">
                                      <p:cBhvr additive="base">
                                        <p:cTn id="8" dur="500" fill="hold"/>
                                        <p:tgtEl>
                                          <p:spTgt spid="289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a:extLst>
              <a:ext uri="{FF2B5EF4-FFF2-40B4-BE49-F238E27FC236}">
                <a16:creationId xmlns:a16="http://schemas.microsoft.com/office/drawing/2014/main" id="{9BE0BB32-F980-B144-AA5F-B3E4095E3191}"/>
              </a:ext>
            </a:extLst>
          </p:cNvPr>
          <p:cNvSpPr>
            <a:spLocks noGrp="1" noChangeArrowheads="1"/>
          </p:cNvSpPr>
          <p:nvPr>
            <p:ph type="title"/>
          </p:nvPr>
        </p:nvSpPr>
        <p:spPr/>
        <p:txBody>
          <a:bodyPr/>
          <a:lstStyle/>
          <a:p>
            <a:pPr>
              <a:defRPr/>
            </a:pPr>
            <a:r>
              <a:rPr lang="en-US" altLang="zh-CN">
                <a:ea typeface="宋体" charset="0"/>
              </a:rPr>
              <a:t>Storage Area Network</a:t>
            </a:r>
          </a:p>
        </p:txBody>
      </p:sp>
      <p:sp>
        <p:nvSpPr>
          <p:cNvPr id="21507" name="Rectangle 3">
            <a:extLst>
              <a:ext uri="{FF2B5EF4-FFF2-40B4-BE49-F238E27FC236}">
                <a16:creationId xmlns:a16="http://schemas.microsoft.com/office/drawing/2014/main" id="{BDA86FF9-9F21-4347-B580-F8FF9C8B4C32}"/>
              </a:ext>
            </a:extLst>
          </p:cNvPr>
          <p:cNvSpPr>
            <a:spLocks noGrp="1" noChangeArrowheads="1"/>
          </p:cNvSpPr>
          <p:nvPr>
            <p:ph type="body" idx="1"/>
          </p:nvPr>
        </p:nvSpPr>
        <p:spPr/>
        <p:txBody>
          <a:bodyPr/>
          <a:lstStyle/>
          <a:p>
            <a:r>
              <a:rPr lang="en-US" altLang="zh-CN">
                <a:ea typeface="宋体" panose="02010600030101010101" pitchFamily="2" charset="-122"/>
              </a:rPr>
              <a:t>Common in large storage environments (and becoming more common)</a:t>
            </a:r>
          </a:p>
          <a:p>
            <a:r>
              <a:rPr lang="en-US" altLang="zh-CN">
                <a:ea typeface="宋体" panose="02010600030101010101" pitchFamily="2" charset="-122"/>
              </a:rPr>
              <a:t>Multiple hosts attached to multiple storage arrays - flexible</a:t>
            </a:r>
          </a:p>
        </p:txBody>
      </p:sp>
      <p:pic>
        <p:nvPicPr>
          <p:cNvPr id="21508" name="Picture 4">
            <a:extLst>
              <a:ext uri="{FF2B5EF4-FFF2-40B4-BE49-F238E27FC236}">
                <a16:creationId xmlns:a16="http://schemas.microsoft.com/office/drawing/2014/main" id="{8A93721B-79D4-6E47-AFB0-DF3F80001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0" t="19710" r="812" b="20082"/>
          <a:stretch>
            <a:fillRect/>
          </a:stretch>
        </p:blipFill>
        <p:spPr bwMode="auto">
          <a:xfrm>
            <a:off x="287338" y="2435225"/>
            <a:ext cx="8477250" cy="355123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E9B9C53-B156-304B-B57D-10C6CF0CDC5C}"/>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itchFamily="2"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defRPr>
            </a:lvl3pPr>
            <a:lvl4pPr marL="1600200" indent="-228600">
              <a:spcBef>
                <a:spcPct val="35000"/>
              </a:spcBef>
              <a:buClr>
                <a:schemeClr val="hlink"/>
              </a:buClr>
              <a:buSzPct val="75000"/>
              <a:buChar char="–"/>
              <a:defRPr kumimoji="1">
                <a:solidFill>
                  <a:schemeClr val="tx1"/>
                </a:solidFill>
                <a:latin typeface="Helvetica" pitchFamily="2" charset="0"/>
              </a:defRPr>
            </a:lvl4pPr>
            <a:lvl5pPr marL="2057400" indent="-228600">
              <a:spcBef>
                <a:spcPct val="35000"/>
              </a:spcBef>
              <a:buClr>
                <a:srgbClr val="FF0066"/>
              </a:buClr>
              <a:buSzPct val="75000"/>
              <a:buChar char="»"/>
              <a:defRPr kumimoji="1">
                <a:solidFill>
                  <a:schemeClr val="tx1"/>
                </a:solidFill>
                <a:latin typeface="Helvetica" pitchFamily="2"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9pPr>
          </a:lstStyle>
          <a:p>
            <a:pPr>
              <a:spcBef>
                <a:spcPct val="0"/>
              </a:spcBef>
              <a:buClrTx/>
              <a:buSzTx/>
              <a:buFontTx/>
              <a:buNone/>
            </a:pPr>
            <a:endParaRPr kumimoji="0" lang="zh-CN" altLang="en-US">
              <a:ea typeface="宋体" panose="02010600030101010101" pitchFamily="2" charset="-122"/>
            </a:endParaRPr>
          </a:p>
        </p:txBody>
      </p:sp>
      <p:sp>
        <p:nvSpPr>
          <p:cNvPr id="22531" name="Rectangle 3">
            <a:extLst>
              <a:ext uri="{FF2B5EF4-FFF2-40B4-BE49-F238E27FC236}">
                <a16:creationId xmlns:a16="http://schemas.microsoft.com/office/drawing/2014/main" id="{510ABF89-DA5C-A243-94C1-E0EDA118D1E6}"/>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35000"/>
              </a:spcBef>
              <a:buClr>
                <a:srgbClr val="993300"/>
              </a:buClr>
              <a:buSzPct val="90000"/>
              <a:buFont typeface="Monotype Sorts" pitchFamily="2" charset="2"/>
              <a:buChar char="n"/>
              <a:defRPr kumimoji="1">
                <a:solidFill>
                  <a:schemeClr val="tx1"/>
                </a:solidFill>
                <a:latin typeface="Helvetica" pitchFamily="2"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defRPr>
            </a:lvl3pPr>
            <a:lvl4pPr marL="1600200" indent="-228600">
              <a:spcBef>
                <a:spcPct val="35000"/>
              </a:spcBef>
              <a:buClr>
                <a:schemeClr val="hlink"/>
              </a:buClr>
              <a:buSzPct val="75000"/>
              <a:buChar char="–"/>
              <a:defRPr kumimoji="1">
                <a:solidFill>
                  <a:schemeClr val="tx1"/>
                </a:solidFill>
                <a:latin typeface="Helvetica" pitchFamily="2" charset="0"/>
              </a:defRPr>
            </a:lvl4pPr>
            <a:lvl5pPr marL="2057400" indent="-228600">
              <a:spcBef>
                <a:spcPct val="35000"/>
              </a:spcBef>
              <a:buClr>
                <a:srgbClr val="FF0066"/>
              </a:buClr>
              <a:buSzPct val="75000"/>
              <a:buChar char="»"/>
              <a:defRPr kumimoji="1">
                <a:solidFill>
                  <a:schemeClr val="tx1"/>
                </a:solidFill>
                <a:latin typeface="Helvetica" pitchFamily="2"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9pPr>
          </a:lstStyle>
          <a:p>
            <a:pPr>
              <a:spcBef>
                <a:spcPct val="0"/>
              </a:spcBef>
              <a:buClrTx/>
              <a:buSzTx/>
              <a:buFontTx/>
              <a:buNone/>
            </a:pPr>
            <a:endParaRPr kumimoji="0" lang="zh-CN" altLang="en-US">
              <a:ea typeface="宋体" panose="02010600030101010101" pitchFamily="2" charset="-122"/>
            </a:endParaRPr>
          </a:p>
        </p:txBody>
      </p:sp>
      <p:sp>
        <p:nvSpPr>
          <p:cNvPr id="296964" name="Rectangle 4">
            <a:extLst>
              <a:ext uri="{FF2B5EF4-FFF2-40B4-BE49-F238E27FC236}">
                <a16:creationId xmlns:a16="http://schemas.microsoft.com/office/drawing/2014/main" id="{3DA711A6-B794-DB47-AAFA-8F86227CE7E3}"/>
              </a:ext>
            </a:extLst>
          </p:cNvPr>
          <p:cNvSpPr>
            <a:spLocks noGrp="1" noChangeArrowheads="1"/>
          </p:cNvSpPr>
          <p:nvPr>
            <p:ph type="title"/>
          </p:nvPr>
        </p:nvSpPr>
        <p:spPr/>
        <p:txBody>
          <a:bodyPr lIns="90488" tIns="44450" rIns="90488" bIns="44450" anchor="ctr"/>
          <a:lstStyle/>
          <a:p>
            <a:pPr>
              <a:defRPr/>
            </a:pPr>
            <a:r>
              <a:rPr lang="en-US" altLang="zh-CN">
                <a:ea typeface="宋体" charset="0"/>
              </a:rPr>
              <a:t>Accessing a Disk Page</a:t>
            </a:r>
          </a:p>
        </p:txBody>
      </p:sp>
      <p:sp>
        <p:nvSpPr>
          <p:cNvPr id="22533" name="Rectangle 5">
            <a:extLst>
              <a:ext uri="{FF2B5EF4-FFF2-40B4-BE49-F238E27FC236}">
                <a16:creationId xmlns:a16="http://schemas.microsoft.com/office/drawing/2014/main" id="{95105AE6-8015-2242-BDEB-B8931363AD88}"/>
              </a:ext>
            </a:extLst>
          </p:cNvPr>
          <p:cNvSpPr>
            <a:spLocks noGrp="1" noChangeArrowheads="1"/>
          </p:cNvSpPr>
          <p:nvPr>
            <p:ph type="body" idx="1"/>
          </p:nvPr>
        </p:nvSpPr>
        <p:spPr>
          <a:xfrm>
            <a:off x="685800" y="1752600"/>
            <a:ext cx="7772400" cy="4076700"/>
          </a:xfrm>
        </p:spPr>
        <p:txBody>
          <a:bodyPr lIns="90488" tIns="44450" rIns="90488" bIns="44450"/>
          <a:lstStyle/>
          <a:p>
            <a:r>
              <a:rPr lang="en-US" altLang="zh-CN">
                <a:ea typeface="宋体" panose="02010600030101010101" pitchFamily="2" charset="-122"/>
              </a:rPr>
              <a:t>Time to access (read/write) a disk block:</a:t>
            </a:r>
          </a:p>
          <a:p>
            <a:pPr lvl="1">
              <a:buSzPct val="75000"/>
            </a:pPr>
            <a:r>
              <a:rPr lang="en-US" altLang="zh-CN" i="1">
                <a:solidFill>
                  <a:srgbClr val="FF3300"/>
                </a:solidFill>
                <a:ea typeface="宋体" panose="02010600030101010101" pitchFamily="2" charset="-122"/>
              </a:rPr>
              <a:t>seek time</a:t>
            </a:r>
            <a:r>
              <a:rPr lang="en-US" altLang="zh-CN" i="1">
                <a:solidFill>
                  <a:schemeClr val="accent2"/>
                </a:solidFill>
                <a:ea typeface="宋体" panose="02010600030101010101" pitchFamily="2" charset="-122"/>
              </a:rPr>
              <a:t> </a:t>
            </a:r>
            <a:r>
              <a:rPr lang="en-US" altLang="zh-CN">
                <a:ea typeface="宋体" panose="02010600030101010101" pitchFamily="2" charset="-122"/>
              </a:rPr>
              <a:t>(</a:t>
            </a:r>
            <a:r>
              <a:rPr lang="en-US" altLang="zh-CN" sz="1600">
                <a:ea typeface="宋体" panose="02010600030101010101" pitchFamily="2" charset="-122"/>
              </a:rPr>
              <a:t>moving arms to position disk head on track</a:t>
            </a:r>
            <a:r>
              <a:rPr lang="en-US" altLang="zh-CN">
                <a:ea typeface="宋体" panose="02010600030101010101" pitchFamily="2" charset="-122"/>
              </a:rPr>
              <a:t>)</a:t>
            </a:r>
          </a:p>
          <a:p>
            <a:pPr lvl="1">
              <a:buSzPct val="75000"/>
            </a:pPr>
            <a:r>
              <a:rPr lang="en-US" altLang="zh-CN" i="1">
                <a:solidFill>
                  <a:srgbClr val="FF3300"/>
                </a:solidFill>
                <a:ea typeface="宋体" panose="02010600030101010101" pitchFamily="2" charset="-122"/>
              </a:rPr>
              <a:t>rotational delay </a:t>
            </a:r>
            <a:r>
              <a:rPr lang="en-US" altLang="zh-CN">
                <a:ea typeface="宋体" panose="02010600030101010101" pitchFamily="2" charset="-122"/>
              </a:rPr>
              <a:t>(</a:t>
            </a:r>
            <a:r>
              <a:rPr lang="en-US" altLang="zh-CN" sz="1600">
                <a:ea typeface="宋体" panose="02010600030101010101" pitchFamily="2" charset="-122"/>
              </a:rPr>
              <a:t>waiting for block to rotate under head</a:t>
            </a:r>
            <a:r>
              <a:rPr lang="en-US" altLang="zh-CN">
                <a:ea typeface="宋体" panose="02010600030101010101" pitchFamily="2" charset="-122"/>
              </a:rPr>
              <a:t>)</a:t>
            </a:r>
          </a:p>
          <a:p>
            <a:pPr lvl="1">
              <a:buSzPct val="75000"/>
            </a:pPr>
            <a:r>
              <a:rPr lang="en-US" altLang="zh-CN" i="1">
                <a:solidFill>
                  <a:srgbClr val="FF3300"/>
                </a:solidFill>
                <a:ea typeface="宋体" panose="02010600030101010101" pitchFamily="2" charset="-122"/>
              </a:rPr>
              <a:t>transfer time</a:t>
            </a:r>
            <a:r>
              <a:rPr lang="en-US" altLang="zh-CN" i="1">
                <a:solidFill>
                  <a:schemeClr val="accent2"/>
                </a:solidFill>
                <a:ea typeface="宋体" panose="02010600030101010101" pitchFamily="2" charset="-122"/>
              </a:rPr>
              <a:t> </a:t>
            </a:r>
            <a:r>
              <a:rPr lang="en-US" altLang="zh-CN">
                <a:ea typeface="宋体" panose="02010600030101010101" pitchFamily="2" charset="-122"/>
              </a:rPr>
              <a:t>(</a:t>
            </a:r>
            <a:r>
              <a:rPr lang="en-US" altLang="zh-CN" sz="1600">
                <a:ea typeface="宋体" panose="02010600030101010101" pitchFamily="2" charset="-122"/>
              </a:rPr>
              <a:t>actually moving data to/from disk surface</a:t>
            </a:r>
            <a:r>
              <a:rPr lang="en-US" altLang="zh-CN">
                <a:ea typeface="宋体" panose="02010600030101010101" pitchFamily="2" charset="-122"/>
              </a:rPr>
              <a:t>)</a:t>
            </a:r>
          </a:p>
          <a:p>
            <a:r>
              <a:rPr lang="en-US" altLang="zh-CN">
                <a:ea typeface="宋体" panose="02010600030101010101" pitchFamily="2" charset="-122"/>
              </a:rPr>
              <a:t>Seek time and rotational delay dominate.</a:t>
            </a:r>
          </a:p>
          <a:p>
            <a:pPr lvl="1">
              <a:buSzPct val="75000"/>
            </a:pPr>
            <a:r>
              <a:rPr lang="en-US" altLang="zh-CN">
                <a:ea typeface="宋体" panose="02010600030101010101" pitchFamily="2" charset="-122"/>
              </a:rPr>
              <a:t>Seek time varies from about 1 to 20msec</a:t>
            </a:r>
          </a:p>
          <a:p>
            <a:pPr lvl="1">
              <a:buSzPct val="75000"/>
            </a:pPr>
            <a:r>
              <a:rPr lang="en-US" altLang="zh-CN">
                <a:ea typeface="宋体" panose="02010600030101010101" pitchFamily="2" charset="-122"/>
              </a:rPr>
              <a:t>Rotational delay varies from 0 to 10msec</a:t>
            </a:r>
          </a:p>
          <a:p>
            <a:pPr lvl="1">
              <a:buSzPct val="75000"/>
            </a:pPr>
            <a:r>
              <a:rPr lang="en-US" altLang="zh-CN">
                <a:ea typeface="宋体" panose="02010600030101010101" pitchFamily="2" charset="-122"/>
              </a:rPr>
              <a:t>Transfer rate is about 1msec per 4KB page</a:t>
            </a:r>
          </a:p>
          <a:p>
            <a:r>
              <a:rPr lang="en-US" altLang="zh-CN">
                <a:ea typeface="宋体" panose="02010600030101010101" pitchFamily="2" charset="-122"/>
              </a:rPr>
              <a:t>Key to lower I/O cost: </a:t>
            </a:r>
            <a:r>
              <a:rPr lang="en-US" altLang="zh-CN">
                <a:solidFill>
                  <a:srgbClr val="CF0E30"/>
                </a:solidFill>
                <a:ea typeface="宋体" panose="02010600030101010101" pitchFamily="2" charset="-122"/>
              </a:rPr>
              <a:t>reduce seek/rotation delays!  </a:t>
            </a:r>
            <a:r>
              <a:rPr lang="en-US" altLang="zh-CN">
                <a:ea typeface="宋体" panose="02010600030101010101" pitchFamily="2" charset="-122"/>
              </a:rPr>
              <a:t>Hardware vs. software solutions?</a:t>
            </a:r>
          </a:p>
        </p:txBody>
      </p:sp>
    </p:spTree>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1FFC749C-CB75-6048-8956-AFC5279C7B13}"/>
              </a:ext>
            </a:extLst>
          </p:cNvPr>
          <p:cNvSpPr>
            <a:spLocks noGrp="1" noChangeArrowheads="1"/>
          </p:cNvSpPr>
          <p:nvPr>
            <p:ph type="title"/>
          </p:nvPr>
        </p:nvSpPr>
        <p:spPr/>
        <p:txBody>
          <a:bodyPr/>
          <a:lstStyle/>
          <a:p>
            <a:pPr>
              <a:defRPr/>
            </a:pPr>
            <a:r>
              <a:rPr lang="en-US" altLang="zh-CN">
                <a:ea typeface="宋体" charset="0"/>
              </a:rPr>
              <a:t>Disk Scheduling</a:t>
            </a:r>
          </a:p>
        </p:txBody>
      </p:sp>
      <p:sp>
        <p:nvSpPr>
          <p:cNvPr id="24579" name="Rectangle 3">
            <a:extLst>
              <a:ext uri="{FF2B5EF4-FFF2-40B4-BE49-F238E27FC236}">
                <a16:creationId xmlns:a16="http://schemas.microsoft.com/office/drawing/2014/main" id="{33A46535-6BF6-D24E-BEA1-90163DE6B53D}"/>
              </a:ext>
            </a:extLst>
          </p:cNvPr>
          <p:cNvSpPr>
            <a:spLocks noGrp="1" noChangeArrowheads="1"/>
          </p:cNvSpPr>
          <p:nvPr>
            <p:ph type="body" idx="1"/>
          </p:nvPr>
        </p:nvSpPr>
        <p:spPr/>
        <p:txBody>
          <a:bodyPr/>
          <a:lstStyle/>
          <a:p>
            <a:r>
              <a:rPr lang="en-US" altLang="zh-CN">
                <a:ea typeface="宋体" panose="02010600030101010101" pitchFamily="2" charset="-122"/>
              </a:rPr>
              <a:t>The operating system is responsible for using hardware efficiently — for the disk drives, this means having a fast access time and disk bandwidth.</a:t>
            </a:r>
          </a:p>
          <a:p>
            <a:r>
              <a:rPr lang="en-US" altLang="zh-CN">
                <a:ea typeface="宋体" panose="02010600030101010101" pitchFamily="2" charset="-122"/>
              </a:rPr>
              <a:t>Access time has two major components</a:t>
            </a:r>
          </a:p>
          <a:p>
            <a:pPr lvl="1"/>
            <a:r>
              <a:rPr lang="en-US" altLang="zh-CN" i="1">
                <a:ea typeface="宋体" panose="02010600030101010101" pitchFamily="2" charset="-122"/>
              </a:rPr>
              <a:t>Seek time</a:t>
            </a:r>
            <a:r>
              <a:rPr lang="en-US" altLang="zh-CN">
                <a:ea typeface="宋体" panose="02010600030101010101" pitchFamily="2" charset="-122"/>
              </a:rPr>
              <a:t> is the time for the disk are to move the heads to the cylinder containing the desired sector.</a:t>
            </a:r>
          </a:p>
          <a:p>
            <a:pPr lvl="1"/>
            <a:r>
              <a:rPr lang="en-US" altLang="zh-CN" i="1">
                <a:ea typeface="宋体" panose="02010600030101010101" pitchFamily="2" charset="-122"/>
              </a:rPr>
              <a:t>Rotational latency</a:t>
            </a:r>
            <a:r>
              <a:rPr lang="en-US" altLang="zh-CN">
                <a:ea typeface="宋体" panose="02010600030101010101" pitchFamily="2" charset="-122"/>
              </a:rPr>
              <a:t> is the additional time waiting for the disk to rotate the desired sector to the disk head.</a:t>
            </a:r>
          </a:p>
          <a:p>
            <a:r>
              <a:rPr lang="en-US" altLang="zh-CN">
                <a:ea typeface="宋体" panose="02010600030101010101" pitchFamily="2" charset="-122"/>
              </a:rPr>
              <a:t>Minimize seek time</a:t>
            </a:r>
          </a:p>
          <a:p>
            <a:r>
              <a:rPr lang="en-US" altLang="zh-CN">
                <a:solidFill>
                  <a:srgbClr val="FF3300"/>
                </a:solidFill>
                <a:ea typeface="宋体" panose="02010600030101010101" pitchFamily="2" charset="-122"/>
              </a:rPr>
              <a:t>Metric: </a:t>
            </a:r>
            <a:r>
              <a:rPr lang="en-US" altLang="zh-CN">
                <a:ea typeface="宋体" panose="02010600030101010101" pitchFamily="2" charset="-122"/>
              </a:rPr>
              <a:t>Seek time </a:t>
            </a:r>
            <a:r>
              <a:rPr lang="en-US" altLang="zh-CN">
                <a:ea typeface="宋体" panose="02010600030101010101" pitchFamily="2" charset="-122"/>
                <a:sym typeface="Symbol" pitchFamily="2" charset="2"/>
              </a:rPr>
              <a:t> seek distance</a:t>
            </a:r>
          </a:p>
          <a:p>
            <a:r>
              <a:rPr lang="en-US" altLang="zh-CN">
                <a:ea typeface="宋体" panose="02010600030101010101" pitchFamily="2" charset="-122"/>
                <a:sym typeface="Symbol" pitchFamily="2" charset="2"/>
              </a:rPr>
              <a:t>Disk bandwidth is the total number of bytes transferred, divided by the total time between the first request for service and the completion of the last transfer.</a:t>
            </a:r>
            <a:endParaRPr lang="en-US" altLang="zh-CN">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D197B95B-D0D5-3E43-BCFE-130BA730836B}"/>
              </a:ext>
            </a:extLst>
          </p:cNvPr>
          <p:cNvSpPr>
            <a:spLocks noGrp="1" noChangeArrowheads="1"/>
          </p:cNvSpPr>
          <p:nvPr>
            <p:ph type="title"/>
          </p:nvPr>
        </p:nvSpPr>
        <p:spPr/>
        <p:txBody>
          <a:bodyPr/>
          <a:lstStyle/>
          <a:p>
            <a:pPr>
              <a:defRPr/>
            </a:pPr>
            <a:r>
              <a:rPr lang="en-US" altLang="zh-CN">
                <a:ea typeface="宋体" charset="0"/>
              </a:rPr>
              <a:t>Disk Scheduling (Cont.)</a:t>
            </a:r>
          </a:p>
        </p:txBody>
      </p:sp>
      <p:sp>
        <p:nvSpPr>
          <p:cNvPr id="25603" name="Rectangle 3">
            <a:extLst>
              <a:ext uri="{FF2B5EF4-FFF2-40B4-BE49-F238E27FC236}">
                <a16:creationId xmlns:a16="http://schemas.microsoft.com/office/drawing/2014/main" id="{CC083EE3-E230-1C45-93DC-FB0456AEE1BE}"/>
              </a:ext>
            </a:extLst>
          </p:cNvPr>
          <p:cNvSpPr>
            <a:spLocks noGrp="1" noChangeArrowheads="1"/>
          </p:cNvSpPr>
          <p:nvPr>
            <p:ph type="body" idx="1"/>
          </p:nvPr>
        </p:nvSpPr>
        <p:spPr/>
        <p:txBody>
          <a:bodyPr/>
          <a:lstStyle/>
          <a:p>
            <a:pPr>
              <a:tabLst>
                <a:tab pos="1711325" algn="l"/>
              </a:tabLst>
            </a:pPr>
            <a:r>
              <a:rPr lang="en-US" altLang="zh-CN">
                <a:ea typeface="宋体" panose="02010600030101010101" pitchFamily="2" charset="-122"/>
              </a:rPr>
              <a:t>Several algorithms exist to schedule the servicing of disk I/O requests. </a:t>
            </a:r>
          </a:p>
          <a:p>
            <a:pPr>
              <a:tabLst>
                <a:tab pos="1711325" algn="l"/>
              </a:tabLst>
            </a:pPr>
            <a:r>
              <a:rPr lang="en-US" altLang="zh-CN">
                <a:ea typeface="宋体" panose="02010600030101010101" pitchFamily="2" charset="-122"/>
              </a:rPr>
              <a:t>We illustrate them with a request queue (0-199).</a:t>
            </a:r>
          </a:p>
          <a:p>
            <a:pPr>
              <a:buFont typeface="Monotype Sorts" pitchFamily="2" charset="2"/>
              <a:buNone/>
              <a:tabLst>
                <a:tab pos="1711325" algn="l"/>
              </a:tabLst>
            </a:pPr>
            <a:r>
              <a:rPr lang="en-US" altLang="zh-CN">
                <a:ea typeface="宋体" panose="02010600030101010101" pitchFamily="2" charset="-122"/>
              </a:rPr>
              <a:t>		</a:t>
            </a:r>
            <a:br>
              <a:rPr lang="en-US" altLang="zh-CN">
                <a:ea typeface="宋体" panose="02010600030101010101" pitchFamily="2" charset="-122"/>
              </a:rPr>
            </a:br>
            <a:r>
              <a:rPr lang="en-US" altLang="zh-CN">
                <a:ea typeface="宋体" panose="02010600030101010101" pitchFamily="2" charset="-122"/>
              </a:rPr>
              <a:t>	98, 183, 37, 122, 14, 124, 65, 67</a:t>
            </a:r>
          </a:p>
          <a:p>
            <a:pPr>
              <a:buFont typeface="Monotype Sorts" pitchFamily="2" charset="2"/>
              <a:buNone/>
              <a:tabLst>
                <a:tab pos="1711325" algn="l"/>
              </a:tabLst>
            </a:pPr>
            <a:endParaRPr lang="en-US" altLang="zh-CN">
              <a:ea typeface="宋体" panose="02010600030101010101" pitchFamily="2" charset="-122"/>
            </a:endParaRPr>
          </a:p>
          <a:p>
            <a:pPr>
              <a:buFont typeface="Monotype Sorts" pitchFamily="2" charset="2"/>
              <a:buNone/>
              <a:tabLst>
                <a:tab pos="1711325" algn="l"/>
              </a:tabLst>
            </a:pPr>
            <a:r>
              <a:rPr lang="en-US" altLang="zh-CN">
                <a:ea typeface="宋体" panose="02010600030101010101" pitchFamily="2" charset="-122"/>
              </a:rPr>
              <a:t>	Current head pointer 53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F6EBAC9-351E-3444-AD42-BF61A1BA7A2D}"/>
              </a:ext>
            </a:extLst>
          </p:cNvPr>
          <p:cNvSpPr>
            <a:spLocks noGrp="1" noChangeArrowheads="1"/>
          </p:cNvSpPr>
          <p:nvPr>
            <p:ph type="title"/>
          </p:nvPr>
        </p:nvSpPr>
        <p:spPr>
          <a:xfrm>
            <a:off x="685800" y="228600"/>
            <a:ext cx="7337425" cy="609600"/>
          </a:xfrm>
        </p:spPr>
        <p:txBody>
          <a:bodyPr/>
          <a:lstStyle/>
          <a:p>
            <a:pPr>
              <a:defRPr/>
            </a:pPr>
            <a:r>
              <a:rPr lang="en-US" altLang="zh-CN">
                <a:ea typeface="宋体" charset="0"/>
              </a:rPr>
              <a:t>FCFS</a:t>
            </a:r>
          </a:p>
        </p:txBody>
      </p:sp>
      <p:sp>
        <p:nvSpPr>
          <p:cNvPr id="26627" name="Text Box 4">
            <a:extLst>
              <a:ext uri="{FF2B5EF4-FFF2-40B4-BE49-F238E27FC236}">
                <a16:creationId xmlns:a16="http://schemas.microsoft.com/office/drawing/2014/main" id="{9675A686-5752-1F45-9399-CF0FE42BA339}"/>
              </a:ext>
            </a:extLst>
          </p:cNvPr>
          <p:cNvSpPr txBox="1">
            <a:spLocks noChangeArrowheads="1"/>
          </p:cNvSpPr>
          <p:nvPr/>
        </p:nvSpPr>
        <p:spPr bwMode="auto">
          <a:xfrm>
            <a:off x="825500" y="1295400"/>
            <a:ext cx="64881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pPr algn="ctr">
              <a:spcBef>
                <a:spcPct val="50000"/>
              </a:spcBef>
            </a:pPr>
            <a:r>
              <a:rPr lang="en-US" altLang="zh-CN" sz="2000">
                <a:ea typeface="宋体" panose="02010600030101010101" pitchFamily="2" charset="-122"/>
              </a:rPr>
              <a:t>Illustration shows total head movement of 640 cylinders.</a:t>
            </a:r>
          </a:p>
        </p:txBody>
      </p:sp>
      <p:pic>
        <p:nvPicPr>
          <p:cNvPr id="26628" name="Picture 5">
            <a:extLst>
              <a:ext uri="{FF2B5EF4-FFF2-40B4-BE49-F238E27FC236}">
                <a16:creationId xmlns:a16="http://schemas.microsoft.com/office/drawing/2014/main" id="{E69E53BC-5C04-584B-A8AF-13CACF907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2" t="6487" r="735" b="6487"/>
          <a:stretch>
            <a:fillRect/>
          </a:stretch>
        </p:blipFill>
        <p:spPr bwMode="auto">
          <a:xfrm>
            <a:off x="1135063" y="1928813"/>
            <a:ext cx="6834187" cy="451643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5D1BF168-BA37-D540-856F-0E436BEECF5E}"/>
              </a:ext>
            </a:extLst>
          </p:cNvPr>
          <p:cNvSpPr>
            <a:spLocks noGrp="1" noChangeArrowheads="1"/>
          </p:cNvSpPr>
          <p:nvPr>
            <p:ph type="title"/>
          </p:nvPr>
        </p:nvSpPr>
        <p:spPr/>
        <p:txBody>
          <a:bodyPr/>
          <a:lstStyle/>
          <a:p>
            <a:pPr>
              <a:defRPr/>
            </a:pPr>
            <a:r>
              <a:rPr lang="en-US" altLang="zh-CN">
                <a:ea typeface="宋体" charset="0"/>
              </a:rPr>
              <a:t>Chapter 12:  Mass-Storage Systems</a:t>
            </a:r>
          </a:p>
        </p:txBody>
      </p:sp>
      <p:sp>
        <p:nvSpPr>
          <p:cNvPr id="6147" name="Rectangle 3">
            <a:extLst>
              <a:ext uri="{FF2B5EF4-FFF2-40B4-BE49-F238E27FC236}">
                <a16:creationId xmlns:a16="http://schemas.microsoft.com/office/drawing/2014/main" id="{497969C0-B5DE-B643-AF09-BEABC1D3FEBA}"/>
              </a:ext>
            </a:extLst>
          </p:cNvPr>
          <p:cNvSpPr>
            <a:spLocks noGrp="1" noChangeArrowheads="1"/>
          </p:cNvSpPr>
          <p:nvPr>
            <p:ph type="body" idx="1"/>
          </p:nvPr>
        </p:nvSpPr>
        <p:spPr/>
        <p:txBody>
          <a:bodyPr/>
          <a:lstStyle/>
          <a:p>
            <a:r>
              <a:rPr lang="en-US" altLang="zh-CN" dirty="0">
                <a:ea typeface="宋体" panose="02010600030101010101" pitchFamily="2" charset="-122"/>
              </a:rPr>
              <a:t>Overview of Mass Storage Structure</a:t>
            </a:r>
          </a:p>
          <a:p>
            <a:r>
              <a:rPr lang="en-US" altLang="zh-CN" dirty="0">
                <a:ea typeface="宋体" panose="02010600030101010101" pitchFamily="2" charset="-122"/>
              </a:rPr>
              <a:t>Disk Structure</a:t>
            </a:r>
          </a:p>
          <a:p>
            <a:r>
              <a:rPr lang="en-US" altLang="zh-CN" dirty="0">
                <a:ea typeface="宋体" panose="02010600030101010101" pitchFamily="2" charset="-122"/>
              </a:rPr>
              <a:t>Disk Attachment</a:t>
            </a:r>
          </a:p>
          <a:p>
            <a:r>
              <a:rPr lang="en-US" altLang="zh-CN" dirty="0">
                <a:ea typeface="宋体" panose="02010600030101010101" pitchFamily="2" charset="-122"/>
              </a:rPr>
              <a:t>Disk Scheduling</a:t>
            </a:r>
          </a:p>
          <a:p>
            <a:r>
              <a:rPr lang="en-US" altLang="zh-CN" dirty="0">
                <a:ea typeface="宋体" panose="02010600030101010101" pitchFamily="2" charset="-122"/>
              </a:rPr>
              <a:t>Disk Management</a:t>
            </a:r>
          </a:p>
          <a:p>
            <a:r>
              <a:rPr lang="en-US" altLang="zh-CN" dirty="0">
                <a:ea typeface="宋体" panose="02010600030101010101" pitchFamily="2" charset="-122"/>
              </a:rPr>
              <a:t>Swap-Space Management</a:t>
            </a:r>
          </a:p>
          <a:p>
            <a:r>
              <a:rPr lang="en-US" altLang="zh-CN" dirty="0">
                <a:ea typeface="宋体" panose="02010600030101010101" pitchFamily="2" charset="-122"/>
              </a:rPr>
              <a:t>RAID Structure</a:t>
            </a:r>
          </a:p>
          <a:p>
            <a:r>
              <a:rPr lang="en-US" altLang="zh-CN" dirty="0">
                <a:ea typeface="宋体" panose="02010600030101010101" pitchFamily="2" charset="-122"/>
              </a:rPr>
              <a:t>Disk Attachment</a:t>
            </a:r>
          </a:p>
          <a:p>
            <a:r>
              <a:rPr lang="en-US" altLang="zh-CN" dirty="0">
                <a:ea typeface="宋体" panose="02010600030101010101" pitchFamily="2" charset="-122"/>
              </a:rPr>
              <a:t>Stable-Storage Implementation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E935097E-18B4-1747-847C-82CEC8F6FE34}"/>
              </a:ext>
            </a:extLst>
          </p:cNvPr>
          <p:cNvSpPr>
            <a:spLocks noGrp="1" noChangeArrowheads="1"/>
          </p:cNvSpPr>
          <p:nvPr>
            <p:ph type="title"/>
          </p:nvPr>
        </p:nvSpPr>
        <p:spPr/>
        <p:txBody>
          <a:bodyPr/>
          <a:lstStyle/>
          <a:p>
            <a:pPr>
              <a:defRPr/>
            </a:pPr>
            <a:r>
              <a:rPr lang="en-US" altLang="zh-CN">
                <a:ea typeface="宋体" charset="0"/>
              </a:rPr>
              <a:t>Shortest-seek-time-first (SSTF)</a:t>
            </a:r>
          </a:p>
        </p:txBody>
      </p:sp>
      <p:sp>
        <p:nvSpPr>
          <p:cNvPr id="27651" name="Rectangle 3">
            <a:extLst>
              <a:ext uri="{FF2B5EF4-FFF2-40B4-BE49-F238E27FC236}">
                <a16:creationId xmlns:a16="http://schemas.microsoft.com/office/drawing/2014/main" id="{B8F6A05C-8ACD-F946-9A48-FE6824418F90}"/>
              </a:ext>
            </a:extLst>
          </p:cNvPr>
          <p:cNvSpPr>
            <a:spLocks noGrp="1" noChangeArrowheads="1"/>
          </p:cNvSpPr>
          <p:nvPr>
            <p:ph type="body" idx="1"/>
          </p:nvPr>
        </p:nvSpPr>
        <p:spPr/>
        <p:txBody>
          <a:bodyPr/>
          <a:lstStyle/>
          <a:p>
            <a:r>
              <a:rPr lang="en-US" altLang="zh-CN">
                <a:ea typeface="宋体" panose="02010600030101010101" pitchFamily="2" charset="-122"/>
              </a:rPr>
              <a:t>Selects the request with the minimum seek time from the current head position.</a:t>
            </a:r>
          </a:p>
          <a:p>
            <a:r>
              <a:rPr lang="en-US" altLang="zh-CN">
                <a:ea typeface="宋体" panose="02010600030101010101" pitchFamily="2" charset="-122"/>
              </a:rPr>
              <a:t>SSTF scheduling is a form of SJF scheduling; may cause </a:t>
            </a:r>
            <a:r>
              <a:rPr lang="en-US" altLang="zh-CN">
                <a:solidFill>
                  <a:srgbClr val="FF3300"/>
                </a:solidFill>
                <a:ea typeface="宋体" panose="02010600030101010101" pitchFamily="2" charset="-122"/>
              </a:rPr>
              <a:t>starvation</a:t>
            </a:r>
            <a:r>
              <a:rPr lang="en-US" altLang="zh-CN">
                <a:ea typeface="宋体" panose="02010600030101010101" pitchFamily="2" charset="-122"/>
              </a:rPr>
              <a:t> of some requests.</a:t>
            </a:r>
          </a:p>
          <a:p>
            <a:r>
              <a:rPr lang="en-US" altLang="zh-CN">
                <a:ea typeface="宋体" panose="02010600030101010101" pitchFamily="2" charset="-122"/>
              </a:rPr>
              <a:t>Illustration shows total head movement of 236 cylinders.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7A375926-493D-814F-ADF4-07E9F373A440}"/>
              </a:ext>
            </a:extLst>
          </p:cNvPr>
          <p:cNvSpPr>
            <a:spLocks noGrp="1" noChangeArrowheads="1"/>
          </p:cNvSpPr>
          <p:nvPr>
            <p:ph type="title"/>
          </p:nvPr>
        </p:nvSpPr>
        <p:spPr/>
        <p:txBody>
          <a:bodyPr/>
          <a:lstStyle/>
          <a:p>
            <a:pPr>
              <a:defRPr/>
            </a:pPr>
            <a:r>
              <a:rPr lang="en-US" altLang="zh-CN">
                <a:ea typeface="宋体" charset="0"/>
              </a:rPr>
              <a:t>SSTF (Cont.)</a:t>
            </a:r>
          </a:p>
        </p:txBody>
      </p:sp>
      <p:pic>
        <p:nvPicPr>
          <p:cNvPr id="28675" name="Picture 4">
            <a:extLst>
              <a:ext uri="{FF2B5EF4-FFF2-40B4-BE49-F238E27FC236}">
                <a16:creationId xmlns:a16="http://schemas.microsoft.com/office/drawing/2014/main" id="{7C1E1F00-1CD5-E847-A331-CA03C4FD0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29" t="6129" r="829" b="6129"/>
          <a:stretch>
            <a:fillRect/>
          </a:stretch>
        </p:blipFill>
        <p:spPr bwMode="auto">
          <a:xfrm>
            <a:off x="1136650" y="1295400"/>
            <a:ext cx="7164388" cy="47942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B1BAAF3-9E27-4E40-A0F0-AC33BC95C02D}"/>
              </a:ext>
            </a:extLst>
          </p:cNvPr>
          <p:cNvSpPr>
            <a:spLocks noGrp="1" noChangeArrowheads="1"/>
          </p:cNvSpPr>
          <p:nvPr>
            <p:ph type="title"/>
          </p:nvPr>
        </p:nvSpPr>
        <p:spPr/>
        <p:txBody>
          <a:bodyPr/>
          <a:lstStyle/>
          <a:p>
            <a:pPr>
              <a:defRPr/>
            </a:pPr>
            <a:r>
              <a:rPr lang="en-US" altLang="zh-CN">
                <a:ea typeface="宋体" charset="0"/>
              </a:rPr>
              <a:t>SCAN</a:t>
            </a:r>
          </a:p>
        </p:txBody>
      </p:sp>
      <p:sp>
        <p:nvSpPr>
          <p:cNvPr id="29699" name="Rectangle 3">
            <a:extLst>
              <a:ext uri="{FF2B5EF4-FFF2-40B4-BE49-F238E27FC236}">
                <a16:creationId xmlns:a16="http://schemas.microsoft.com/office/drawing/2014/main" id="{10B16BCE-6BB9-404E-8E89-67B087C71551}"/>
              </a:ext>
            </a:extLst>
          </p:cNvPr>
          <p:cNvSpPr>
            <a:spLocks noGrp="1" noChangeArrowheads="1"/>
          </p:cNvSpPr>
          <p:nvPr>
            <p:ph type="body" idx="1"/>
          </p:nvPr>
        </p:nvSpPr>
        <p:spPr/>
        <p:txBody>
          <a:bodyPr/>
          <a:lstStyle/>
          <a:p>
            <a:r>
              <a:rPr lang="en-US" altLang="zh-CN">
                <a:ea typeface="宋体" panose="02010600030101010101" pitchFamily="2" charset="-122"/>
              </a:rPr>
              <a:t>The disk arm starts at one end of the disk, and moves toward the other end, servicing requests until it gets to the other end of the disk, where the head movement is reversed and servicing continues.</a:t>
            </a:r>
          </a:p>
          <a:p>
            <a:r>
              <a:rPr lang="en-US" altLang="zh-CN">
                <a:ea typeface="宋体" panose="02010600030101010101" pitchFamily="2" charset="-122"/>
              </a:rPr>
              <a:t>Sometimes called the </a:t>
            </a:r>
            <a:r>
              <a:rPr lang="en-US" altLang="zh-CN" i="1">
                <a:solidFill>
                  <a:srgbClr val="FF3300"/>
                </a:solidFill>
                <a:ea typeface="宋体" panose="02010600030101010101" pitchFamily="2" charset="-122"/>
              </a:rPr>
              <a:t>elevator algorithm</a:t>
            </a:r>
            <a:r>
              <a:rPr lang="en-US" altLang="zh-CN">
                <a:ea typeface="宋体" panose="02010600030101010101" pitchFamily="2" charset="-122"/>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D096E97B-C8C6-2F4C-822E-6C8C5F172320}"/>
              </a:ext>
            </a:extLst>
          </p:cNvPr>
          <p:cNvSpPr>
            <a:spLocks noGrp="1" noChangeArrowheads="1"/>
          </p:cNvSpPr>
          <p:nvPr>
            <p:ph type="title"/>
          </p:nvPr>
        </p:nvSpPr>
        <p:spPr/>
        <p:txBody>
          <a:bodyPr/>
          <a:lstStyle/>
          <a:p>
            <a:pPr>
              <a:defRPr/>
            </a:pPr>
            <a:r>
              <a:rPr lang="en-US" altLang="zh-CN">
                <a:ea typeface="宋体" charset="0"/>
              </a:rPr>
              <a:t>SCAN (Cont.)</a:t>
            </a:r>
          </a:p>
        </p:txBody>
      </p:sp>
      <p:pic>
        <p:nvPicPr>
          <p:cNvPr id="30723" name="Picture 4">
            <a:extLst>
              <a:ext uri="{FF2B5EF4-FFF2-40B4-BE49-F238E27FC236}">
                <a16:creationId xmlns:a16="http://schemas.microsoft.com/office/drawing/2014/main" id="{E710A026-2973-A544-9810-49D2B919C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5" t="3818" r="871" b="4398"/>
          <a:stretch>
            <a:fillRect/>
          </a:stretch>
        </p:blipFill>
        <p:spPr bwMode="auto">
          <a:xfrm>
            <a:off x="1033463" y="1295400"/>
            <a:ext cx="6911975" cy="4821238"/>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grpSp>
        <p:nvGrpSpPr>
          <p:cNvPr id="111623" name="Group 7">
            <a:extLst>
              <a:ext uri="{FF2B5EF4-FFF2-40B4-BE49-F238E27FC236}">
                <a16:creationId xmlns:a16="http://schemas.microsoft.com/office/drawing/2014/main" id="{C90B701C-1749-9E45-8F12-A5C1C9984A8C}"/>
              </a:ext>
            </a:extLst>
          </p:cNvPr>
          <p:cNvGrpSpPr>
            <a:grpSpLocks/>
          </p:cNvGrpSpPr>
          <p:nvPr/>
        </p:nvGrpSpPr>
        <p:grpSpPr bwMode="auto">
          <a:xfrm>
            <a:off x="1566863" y="3551238"/>
            <a:ext cx="1844675" cy="628650"/>
            <a:chOff x="987" y="2237"/>
            <a:chExt cx="1162" cy="396"/>
          </a:xfrm>
        </p:grpSpPr>
        <p:sp>
          <p:nvSpPr>
            <p:cNvPr id="30726" name="Line 5">
              <a:extLst>
                <a:ext uri="{FF2B5EF4-FFF2-40B4-BE49-F238E27FC236}">
                  <a16:creationId xmlns:a16="http://schemas.microsoft.com/office/drawing/2014/main" id="{3184D42F-BDC2-9D40-9A70-76CD2DF90E16}"/>
                </a:ext>
              </a:extLst>
            </p:cNvPr>
            <p:cNvSpPr>
              <a:spLocks noChangeShapeType="1"/>
            </p:cNvSpPr>
            <p:nvPr/>
          </p:nvSpPr>
          <p:spPr bwMode="auto">
            <a:xfrm>
              <a:off x="987" y="2258"/>
              <a:ext cx="1079" cy="375"/>
            </a:xfrm>
            <a:prstGeom prst="line">
              <a:avLst/>
            </a:prstGeom>
            <a:noFill/>
            <a:ln w="952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0727" name="Text Box 6">
              <a:extLst>
                <a:ext uri="{FF2B5EF4-FFF2-40B4-BE49-F238E27FC236}">
                  <a16:creationId xmlns:a16="http://schemas.microsoft.com/office/drawing/2014/main" id="{8546E086-2A47-DD4E-BFA0-BA17B4AA1C0F}"/>
                </a:ext>
              </a:extLst>
            </p:cNvPr>
            <p:cNvSpPr txBox="1">
              <a:spLocks noChangeArrowheads="1"/>
            </p:cNvSpPr>
            <p:nvPr/>
          </p:nvSpPr>
          <p:spPr bwMode="auto">
            <a:xfrm>
              <a:off x="1633" y="2237"/>
              <a:ext cx="5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r>
                <a:rPr lang="en-US" altLang="zh-CN">
                  <a:solidFill>
                    <a:srgbClr val="FF3300"/>
                  </a:solidFill>
                  <a:ea typeface="宋体" panose="02010600030101010101" pitchFamily="2" charset="-122"/>
                </a:rPr>
                <a:t>LOOK</a:t>
              </a:r>
            </a:p>
          </p:txBody>
        </p:sp>
      </p:grpSp>
      <p:sp>
        <p:nvSpPr>
          <p:cNvPr id="111624" name="Rectangle 8">
            <a:extLst>
              <a:ext uri="{FF2B5EF4-FFF2-40B4-BE49-F238E27FC236}">
                <a16:creationId xmlns:a16="http://schemas.microsoft.com/office/drawing/2014/main" id="{19ECB792-ADAE-2547-93A9-8E084BC2F909}"/>
              </a:ext>
            </a:extLst>
          </p:cNvPr>
          <p:cNvSpPr>
            <a:spLocks noChangeArrowheads="1"/>
          </p:cNvSpPr>
          <p:nvPr/>
        </p:nvSpPr>
        <p:spPr bwMode="auto">
          <a:xfrm>
            <a:off x="1597025" y="6149975"/>
            <a:ext cx="55784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pPr>
              <a:spcBef>
                <a:spcPct val="35000"/>
              </a:spcBef>
              <a:buClr>
                <a:srgbClr val="993300"/>
              </a:buClr>
              <a:buSzPct val="90000"/>
              <a:buFont typeface="Monotype Sorts" pitchFamily="2" charset="2"/>
              <a:buChar char="n"/>
            </a:pPr>
            <a:r>
              <a:rPr kumimoji="1" lang="en-US" altLang="zh-CN">
                <a:ea typeface="宋体" panose="02010600030101010101" pitchFamily="2" charset="-122"/>
              </a:rPr>
              <a:t>LOOK needs total head movement of 208 cylinders.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1623"/>
                                        </p:tgtEl>
                                        <p:attrNameLst>
                                          <p:attrName>style.visibility</p:attrName>
                                        </p:attrNameLst>
                                      </p:cBhvr>
                                      <p:to>
                                        <p:strVal val="visible"/>
                                      </p:to>
                                    </p:set>
                                    <p:animEffect transition="in" filter="blinds(horizontal)">
                                      <p:cBhvr>
                                        <p:cTn id="7" dur="500"/>
                                        <p:tgtEl>
                                          <p:spTgt spid="1116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1624"/>
                                        </p:tgtEl>
                                        <p:attrNameLst>
                                          <p:attrName>style.visibility</p:attrName>
                                        </p:attrNameLst>
                                      </p:cBhvr>
                                      <p:to>
                                        <p:strVal val="visible"/>
                                      </p:to>
                                    </p:set>
                                    <p:animEffect transition="in" filter="blinds(horizontal)">
                                      <p:cBhvr>
                                        <p:cTn id="12" dur="500"/>
                                        <p:tgtEl>
                                          <p:spTgt spid="111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52095633-238E-D34E-80D5-79DF4C6B0CDA}"/>
              </a:ext>
            </a:extLst>
          </p:cNvPr>
          <p:cNvSpPr>
            <a:spLocks noGrp="1" noChangeArrowheads="1"/>
          </p:cNvSpPr>
          <p:nvPr>
            <p:ph type="title"/>
          </p:nvPr>
        </p:nvSpPr>
        <p:spPr/>
        <p:txBody>
          <a:bodyPr/>
          <a:lstStyle/>
          <a:p>
            <a:pPr>
              <a:defRPr/>
            </a:pPr>
            <a:r>
              <a:rPr lang="en-US" altLang="zh-CN">
                <a:ea typeface="宋体" charset="0"/>
              </a:rPr>
              <a:t>C-SCAN</a:t>
            </a:r>
          </a:p>
        </p:txBody>
      </p:sp>
      <p:sp>
        <p:nvSpPr>
          <p:cNvPr id="31747" name="Rectangle 3">
            <a:extLst>
              <a:ext uri="{FF2B5EF4-FFF2-40B4-BE49-F238E27FC236}">
                <a16:creationId xmlns:a16="http://schemas.microsoft.com/office/drawing/2014/main" id="{EF54527E-B678-4149-BE8B-4DD1A56EE003}"/>
              </a:ext>
            </a:extLst>
          </p:cNvPr>
          <p:cNvSpPr>
            <a:spLocks noGrp="1" noChangeArrowheads="1"/>
          </p:cNvSpPr>
          <p:nvPr>
            <p:ph type="body" idx="1"/>
          </p:nvPr>
        </p:nvSpPr>
        <p:spPr/>
        <p:txBody>
          <a:bodyPr/>
          <a:lstStyle/>
          <a:p>
            <a:r>
              <a:rPr lang="en-US" altLang="zh-CN">
                <a:ea typeface="宋体" panose="02010600030101010101" pitchFamily="2" charset="-122"/>
              </a:rPr>
              <a:t>Provides a more uniform wait time than SCAN.</a:t>
            </a:r>
          </a:p>
          <a:p>
            <a:r>
              <a:rPr lang="en-US" altLang="zh-CN">
                <a:ea typeface="宋体" panose="02010600030101010101" pitchFamily="2" charset="-122"/>
              </a:rPr>
              <a:t>The head moves from one end of the disk to the other. servicing requests as it goes.  When it reaches the other end, however, it immediately returns to the beginning of the disk, without servicing any requests on the return trip.</a:t>
            </a:r>
          </a:p>
          <a:p>
            <a:r>
              <a:rPr lang="en-US" altLang="zh-CN">
                <a:ea typeface="宋体" panose="02010600030101010101" pitchFamily="2" charset="-122"/>
              </a:rPr>
              <a:t>Treats the cylinders as a circular list that wraps around from the last cylinder to the first one.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3F604014-5EF7-2C47-963B-CC2AF9B17BBE}"/>
              </a:ext>
            </a:extLst>
          </p:cNvPr>
          <p:cNvSpPr>
            <a:spLocks noGrp="1" noChangeArrowheads="1"/>
          </p:cNvSpPr>
          <p:nvPr>
            <p:ph type="title"/>
          </p:nvPr>
        </p:nvSpPr>
        <p:spPr/>
        <p:txBody>
          <a:bodyPr/>
          <a:lstStyle/>
          <a:p>
            <a:pPr>
              <a:defRPr/>
            </a:pPr>
            <a:r>
              <a:rPr lang="en-US" altLang="zh-CN">
                <a:ea typeface="宋体" charset="0"/>
              </a:rPr>
              <a:t>C-SCAN (Cont.)</a:t>
            </a:r>
          </a:p>
        </p:txBody>
      </p:sp>
      <p:pic>
        <p:nvPicPr>
          <p:cNvPr id="32771" name="Picture 4">
            <a:extLst>
              <a:ext uri="{FF2B5EF4-FFF2-40B4-BE49-F238E27FC236}">
                <a16:creationId xmlns:a16="http://schemas.microsoft.com/office/drawing/2014/main" id="{C29BF190-9420-BD40-ADE5-BB543BC8C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6" t="3731" r="925" b="3731"/>
          <a:stretch>
            <a:fillRect/>
          </a:stretch>
        </p:blipFill>
        <p:spPr bwMode="auto">
          <a:xfrm>
            <a:off x="800100" y="906463"/>
            <a:ext cx="7419975" cy="523557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2535C728-6032-A34A-9F64-630D8FDC31E5}"/>
              </a:ext>
            </a:extLst>
          </p:cNvPr>
          <p:cNvSpPr>
            <a:spLocks noGrp="1" noChangeArrowheads="1"/>
          </p:cNvSpPr>
          <p:nvPr>
            <p:ph type="title"/>
          </p:nvPr>
        </p:nvSpPr>
        <p:spPr/>
        <p:txBody>
          <a:bodyPr/>
          <a:lstStyle/>
          <a:p>
            <a:pPr>
              <a:defRPr/>
            </a:pPr>
            <a:r>
              <a:rPr lang="en-US" altLang="zh-CN">
                <a:ea typeface="宋体" charset="0"/>
              </a:rPr>
              <a:t>C-LOOK</a:t>
            </a:r>
          </a:p>
        </p:txBody>
      </p:sp>
      <p:sp>
        <p:nvSpPr>
          <p:cNvPr id="33795" name="Rectangle 3">
            <a:extLst>
              <a:ext uri="{FF2B5EF4-FFF2-40B4-BE49-F238E27FC236}">
                <a16:creationId xmlns:a16="http://schemas.microsoft.com/office/drawing/2014/main" id="{EB3D7B0A-373B-2D4A-9904-AA0A6F65DFBA}"/>
              </a:ext>
            </a:extLst>
          </p:cNvPr>
          <p:cNvSpPr>
            <a:spLocks noGrp="1" noChangeArrowheads="1"/>
          </p:cNvSpPr>
          <p:nvPr>
            <p:ph type="body" idx="1"/>
          </p:nvPr>
        </p:nvSpPr>
        <p:spPr>
          <a:xfrm>
            <a:off x="825500" y="1295400"/>
            <a:ext cx="7297738" cy="3222625"/>
          </a:xfrm>
        </p:spPr>
        <p:txBody>
          <a:bodyPr/>
          <a:lstStyle/>
          <a:p>
            <a:r>
              <a:rPr lang="en-US" altLang="zh-CN">
                <a:ea typeface="宋体" panose="02010600030101010101" pitchFamily="2" charset="-122"/>
              </a:rPr>
              <a:t>Version of C-SCAN</a:t>
            </a:r>
          </a:p>
          <a:p>
            <a:r>
              <a:rPr lang="en-US" altLang="zh-CN">
                <a:ea typeface="宋体" panose="02010600030101010101" pitchFamily="2" charset="-122"/>
              </a:rPr>
              <a:t>Arm only goes as far as the last request in each direction, then reverses direction immediately, without first going all the way to the end of the disk.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74E321BE-AE13-CC4A-A059-ECD2E821D2A7}"/>
              </a:ext>
            </a:extLst>
          </p:cNvPr>
          <p:cNvSpPr>
            <a:spLocks noGrp="1" noChangeArrowheads="1"/>
          </p:cNvSpPr>
          <p:nvPr>
            <p:ph type="title"/>
          </p:nvPr>
        </p:nvSpPr>
        <p:spPr/>
        <p:txBody>
          <a:bodyPr/>
          <a:lstStyle/>
          <a:p>
            <a:pPr>
              <a:defRPr/>
            </a:pPr>
            <a:r>
              <a:rPr lang="en-US" altLang="zh-CN">
                <a:ea typeface="宋体" charset="0"/>
              </a:rPr>
              <a:t>C-LOOK (Cont.)</a:t>
            </a:r>
          </a:p>
        </p:txBody>
      </p:sp>
      <p:pic>
        <p:nvPicPr>
          <p:cNvPr id="34819" name="Picture 4">
            <a:extLst>
              <a:ext uri="{FF2B5EF4-FFF2-40B4-BE49-F238E27FC236}">
                <a16:creationId xmlns:a16="http://schemas.microsoft.com/office/drawing/2014/main" id="{0E5AF1C5-E942-9648-929E-CE742A367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4" t="4144" r="1297" b="4504"/>
          <a:stretch>
            <a:fillRect/>
          </a:stretch>
        </p:blipFill>
        <p:spPr bwMode="auto">
          <a:xfrm>
            <a:off x="825500" y="1295400"/>
            <a:ext cx="7151688" cy="49911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B530523B-D299-EF4F-9A24-99ABF06E8152}"/>
              </a:ext>
            </a:extLst>
          </p:cNvPr>
          <p:cNvSpPr>
            <a:spLocks noGrp="1" noChangeArrowheads="1"/>
          </p:cNvSpPr>
          <p:nvPr>
            <p:ph type="title"/>
          </p:nvPr>
        </p:nvSpPr>
        <p:spPr/>
        <p:txBody>
          <a:bodyPr/>
          <a:lstStyle/>
          <a:p>
            <a:pPr>
              <a:defRPr/>
            </a:pPr>
            <a:r>
              <a:rPr lang="en-US" altLang="zh-CN">
                <a:ea typeface="宋体" charset="0"/>
              </a:rPr>
              <a:t>Selecting a Disk-Scheduling Algorithm</a:t>
            </a:r>
          </a:p>
        </p:txBody>
      </p:sp>
      <p:sp>
        <p:nvSpPr>
          <p:cNvPr id="35843" name="Rectangle 3">
            <a:extLst>
              <a:ext uri="{FF2B5EF4-FFF2-40B4-BE49-F238E27FC236}">
                <a16:creationId xmlns:a16="http://schemas.microsoft.com/office/drawing/2014/main" id="{E08EC245-45E6-DC41-B7BA-6B03185BCCEB}"/>
              </a:ext>
            </a:extLst>
          </p:cNvPr>
          <p:cNvSpPr>
            <a:spLocks noGrp="1" noChangeArrowheads="1"/>
          </p:cNvSpPr>
          <p:nvPr>
            <p:ph type="body" idx="1"/>
          </p:nvPr>
        </p:nvSpPr>
        <p:spPr/>
        <p:txBody>
          <a:bodyPr/>
          <a:lstStyle/>
          <a:p>
            <a:r>
              <a:rPr lang="en-US" altLang="zh-CN">
                <a:ea typeface="宋体" panose="02010600030101010101" pitchFamily="2" charset="-122"/>
              </a:rPr>
              <a:t>SSTF is common and has a natural appeal</a:t>
            </a:r>
          </a:p>
          <a:p>
            <a:r>
              <a:rPr lang="en-US" altLang="zh-CN">
                <a:ea typeface="宋体" panose="02010600030101010101" pitchFamily="2" charset="-122"/>
              </a:rPr>
              <a:t>SCAN and C-SCAN perform better for systems that place a heavy load on the disk.</a:t>
            </a:r>
          </a:p>
          <a:p>
            <a:r>
              <a:rPr lang="en-US" altLang="zh-CN">
                <a:ea typeface="宋体" panose="02010600030101010101" pitchFamily="2" charset="-122"/>
              </a:rPr>
              <a:t>Performance depends on the number and types of requests.</a:t>
            </a:r>
          </a:p>
          <a:p>
            <a:r>
              <a:rPr lang="en-US" altLang="zh-CN">
                <a:ea typeface="宋体" panose="02010600030101010101" pitchFamily="2" charset="-122"/>
              </a:rPr>
              <a:t>Requests for disk service can be influenced by the file-allocation method.</a:t>
            </a:r>
          </a:p>
          <a:p>
            <a:r>
              <a:rPr lang="en-US" altLang="zh-CN">
                <a:ea typeface="宋体" panose="02010600030101010101" pitchFamily="2" charset="-122"/>
              </a:rPr>
              <a:t>The disk-scheduling algorithm should be written as a </a:t>
            </a:r>
            <a:r>
              <a:rPr lang="en-US" altLang="zh-CN">
                <a:solidFill>
                  <a:srgbClr val="FF3300"/>
                </a:solidFill>
                <a:ea typeface="宋体" panose="02010600030101010101" pitchFamily="2" charset="-122"/>
              </a:rPr>
              <a:t>separate module</a:t>
            </a:r>
            <a:r>
              <a:rPr lang="en-US" altLang="zh-CN">
                <a:ea typeface="宋体" panose="02010600030101010101" pitchFamily="2" charset="-122"/>
              </a:rPr>
              <a:t> of the operating system, allowing it to be replaced with a different algorithm if necessary.</a:t>
            </a:r>
          </a:p>
          <a:p>
            <a:r>
              <a:rPr lang="en-US" altLang="zh-CN">
                <a:ea typeface="宋体" panose="02010600030101010101" pitchFamily="2" charset="-122"/>
              </a:rPr>
              <a:t>Either SSTF or LOOK is a reasonable choice for the default algorithm.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DE8B2-01BB-1644-8D8B-9DEE31E90FEC}"/>
              </a:ext>
            </a:extLst>
          </p:cNvPr>
          <p:cNvSpPr>
            <a:spLocks noGrp="1"/>
          </p:cNvSpPr>
          <p:nvPr>
            <p:ph type="title"/>
          </p:nvPr>
        </p:nvSpPr>
        <p:spPr>
          <a:xfrm>
            <a:off x="622300" y="209550"/>
            <a:ext cx="8521700" cy="946150"/>
          </a:xfrm>
        </p:spPr>
        <p:txBody>
          <a:bodyPr/>
          <a:lstStyle/>
          <a:p>
            <a:pPr>
              <a:defRPr/>
            </a:pPr>
            <a:r>
              <a:rPr lang="en-US" altLang="zh-CN" dirty="0">
                <a:effectLst>
                  <a:outerShdw blurRad="38100" dist="38100" dir="2700000" algn="tl">
                    <a:srgbClr val="C0C0C0"/>
                  </a:outerShdw>
                </a:effectLst>
                <a:ea typeface="宋体" panose="02010600030101010101" pitchFamily="2" charset="-122"/>
              </a:rPr>
              <a:t>Swapping re-examined: </a:t>
            </a:r>
            <a:br>
              <a:rPr lang="en-US" altLang="zh-CN" b="0" dirty="0">
                <a:effectLst>
                  <a:outerShdw blurRad="38100" dist="38100" dir="2700000" algn="tl">
                    <a:srgbClr val="C0C0C0"/>
                  </a:outerShdw>
                </a:effectLst>
                <a:ea typeface="宋体" panose="02010600030101010101" pitchFamily="2" charset="-122"/>
              </a:rPr>
            </a:br>
            <a:r>
              <a:rPr lang="en-US" altLang="zh-CN" sz="2400" b="0" dirty="0">
                <a:effectLst>
                  <a:outerShdw blurRad="38100" dist="38100" dir="2700000" algn="tl">
                    <a:srgbClr val="C0C0C0"/>
                  </a:outerShdw>
                </a:effectLst>
                <a:ea typeface="宋体" panose="02010600030101010101" pitchFamily="2" charset="-122"/>
              </a:rPr>
              <a:t>Why Swap-out to Contiguous Disk Blocks?</a:t>
            </a:r>
            <a:endParaRPr lang="zh-CN" altLang="en-US" b="0" dirty="0">
              <a:effectLst>
                <a:outerShdw blurRad="38100" dist="38100" dir="2700000" algn="tl">
                  <a:srgbClr val="C0C0C0"/>
                </a:outerShdw>
              </a:effectLst>
              <a:ea typeface="宋体" panose="02010600030101010101" pitchFamily="2" charset="-122"/>
            </a:endParaRPr>
          </a:p>
        </p:txBody>
      </p:sp>
      <p:sp>
        <p:nvSpPr>
          <p:cNvPr id="36867" name="Rectangle 3">
            <a:extLst>
              <a:ext uri="{FF2B5EF4-FFF2-40B4-BE49-F238E27FC236}">
                <a16:creationId xmlns:a16="http://schemas.microsoft.com/office/drawing/2014/main" id="{5841A742-6106-7546-96AD-0742DA425EA5}"/>
              </a:ext>
            </a:extLst>
          </p:cNvPr>
          <p:cNvSpPr txBox="1">
            <a:spLocks noChangeArrowheads="1"/>
          </p:cNvSpPr>
          <p:nvPr/>
        </p:nvSpPr>
        <p:spPr bwMode="auto">
          <a:xfrm>
            <a:off x="825500" y="1295400"/>
            <a:ext cx="7351713"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pitchFamily="2" charset="2"/>
              <a:buChar char="n"/>
              <a:defRPr kumimoji="1">
                <a:solidFill>
                  <a:schemeClr val="tx1"/>
                </a:solidFill>
                <a:latin typeface="Helvetica" pitchFamily="2"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defRPr>
            </a:lvl2pPr>
            <a:lvl3pPr marL="1085850" indent="-228600">
              <a:spcBef>
                <a:spcPct val="35000"/>
              </a:spcBef>
              <a:buClr>
                <a:srgbClr val="009900"/>
              </a:buClr>
              <a:buSzPct val="75000"/>
              <a:buFont typeface="Webdings" pitchFamily="2" charset="2"/>
              <a:buChar char="4"/>
              <a:defRPr kumimoji="1">
                <a:solidFill>
                  <a:schemeClr val="tx1"/>
                </a:solidFill>
                <a:latin typeface="Helvetica" pitchFamily="2" charset="0"/>
              </a:defRPr>
            </a:lvl3pPr>
            <a:lvl4pPr marL="1428750" indent="-228600">
              <a:spcBef>
                <a:spcPct val="35000"/>
              </a:spcBef>
              <a:buClr>
                <a:schemeClr val="hlink"/>
              </a:buClr>
              <a:buSzPct val="75000"/>
              <a:buChar char="–"/>
              <a:defRPr kumimoji="1">
                <a:solidFill>
                  <a:schemeClr val="tx1"/>
                </a:solidFill>
                <a:latin typeface="Helvetica" pitchFamily="2" charset="0"/>
              </a:defRPr>
            </a:lvl4pPr>
            <a:lvl5pPr marL="1771650" indent="-228600">
              <a:spcBef>
                <a:spcPct val="35000"/>
              </a:spcBef>
              <a:buClr>
                <a:srgbClr val="FF0066"/>
              </a:buClr>
              <a:buSzPct val="75000"/>
              <a:buChar char="»"/>
              <a:defRPr kumimoji="1">
                <a:solidFill>
                  <a:schemeClr val="tx1"/>
                </a:solidFill>
                <a:latin typeface="Helvetica" pitchFamily="2" charset="0"/>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9pPr>
          </a:lstStyle>
          <a:p>
            <a:r>
              <a:rPr lang="en-US" altLang="zh-CN">
                <a:ea typeface="宋体" panose="02010600030101010101" pitchFamily="2" charset="-122"/>
              </a:rPr>
              <a:t>Remember that we swap out process memory pages onto hard disk while swap in those demanded by paging.</a:t>
            </a:r>
          </a:p>
        </p:txBody>
      </p:sp>
      <p:pic>
        <p:nvPicPr>
          <p:cNvPr id="36868" name="Picture 3">
            <a:extLst>
              <a:ext uri="{FF2B5EF4-FFF2-40B4-BE49-F238E27FC236}">
                <a16:creationId xmlns:a16="http://schemas.microsoft.com/office/drawing/2014/main" id="{644FC552-0705-0143-A5DE-AB6D10690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654" t="706" r="9933" b="1413"/>
          <a:stretch>
            <a:fillRect/>
          </a:stretch>
        </p:blipFill>
        <p:spPr bwMode="auto">
          <a:xfrm>
            <a:off x="2212975" y="2187575"/>
            <a:ext cx="4575175" cy="417671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C28F4EE6-CB3E-624C-90C4-07606B4532C6}"/>
              </a:ext>
            </a:extLst>
          </p:cNvPr>
          <p:cNvSpPr>
            <a:spLocks noGrp="1" noChangeArrowheads="1"/>
          </p:cNvSpPr>
          <p:nvPr>
            <p:ph type="title"/>
          </p:nvPr>
        </p:nvSpPr>
        <p:spPr/>
        <p:txBody>
          <a:bodyPr/>
          <a:lstStyle/>
          <a:p>
            <a:pPr>
              <a:defRPr/>
            </a:pPr>
            <a:r>
              <a:rPr lang="en-US" altLang="zh-CN">
                <a:ea typeface="宋体" charset="0"/>
              </a:rPr>
              <a:t>Objectives</a:t>
            </a:r>
          </a:p>
        </p:txBody>
      </p:sp>
      <p:sp>
        <p:nvSpPr>
          <p:cNvPr id="7171" name="Rectangle 3">
            <a:extLst>
              <a:ext uri="{FF2B5EF4-FFF2-40B4-BE49-F238E27FC236}">
                <a16:creationId xmlns:a16="http://schemas.microsoft.com/office/drawing/2014/main" id="{70E98005-2F55-E343-A78F-91C37CE3EDEC}"/>
              </a:ext>
            </a:extLst>
          </p:cNvPr>
          <p:cNvSpPr>
            <a:spLocks noGrp="1" noChangeArrowheads="1"/>
          </p:cNvSpPr>
          <p:nvPr>
            <p:ph type="body" idx="1"/>
          </p:nvPr>
        </p:nvSpPr>
        <p:spPr/>
        <p:txBody>
          <a:bodyPr/>
          <a:lstStyle/>
          <a:p>
            <a:r>
              <a:rPr lang="en-US" altLang="zh-CN">
                <a:ea typeface="宋体" panose="02010600030101010101" pitchFamily="2" charset="-122"/>
              </a:rPr>
              <a:t>Describe the physical structure of secondary and tertiary storage devices and the resulting effects on the uses of the devices</a:t>
            </a:r>
          </a:p>
          <a:p>
            <a:r>
              <a:rPr lang="en-US" altLang="zh-CN">
                <a:ea typeface="宋体" panose="02010600030101010101" pitchFamily="2" charset="-122"/>
              </a:rPr>
              <a:t>Explain the performance characteristics of mass-storage devices</a:t>
            </a:r>
          </a:p>
          <a:p>
            <a:r>
              <a:rPr lang="en-US" altLang="zh-CN">
                <a:ea typeface="宋体" panose="02010600030101010101" pitchFamily="2" charset="-122"/>
              </a:rPr>
              <a:t>Discuss operating-system services provided for mass storage, including RAID and HSM</a:t>
            </a:r>
          </a:p>
          <a:p>
            <a:endParaRPr lang="en-US" altLang="zh-CN">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CAA0E58C-33C1-684E-885A-F8DDF6C080A0}"/>
              </a:ext>
            </a:extLst>
          </p:cNvPr>
          <p:cNvSpPr>
            <a:spLocks noGrp="1" noChangeArrowheads="1"/>
          </p:cNvSpPr>
          <p:nvPr>
            <p:ph type="title"/>
          </p:nvPr>
        </p:nvSpPr>
        <p:spPr/>
        <p:txBody>
          <a:bodyPr/>
          <a:lstStyle/>
          <a:p>
            <a:pPr>
              <a:defRPr/>
            </a:pPr>
            <a:r>
              <a:rPr lang="en-US" altLang="zh-CN">
                <a:ea typeface="宋体" charset="0"/>
              </a:rPr>
              <a:t>Disk Management</a:t>
            </a:r>
          </a:p>
        </p:txBody>
      </p:sp>
      <p:sp>
        <p:nvSpPr>
          <p:cNvPr id="37891" name="Rectangle 3">
            <a:extLst>
              <a:ext uri="{FF2B5EF4-FFF2-40B4-BE49-F238E27FC236}">
                <a16:creationId xmlns:a16="http://schemas.microsoft.com/office/drawing/2014/main" id="{A2295B6F-98CA-2846-AE3D-0E9B7A7573A5}"/>
              </a:ext>
            </a:extLst>
          </p:cNvPr>
          <p:cNvSpPr>
            <a:spLocks noGrp="1" noChangeArrowheads="1"/>
          </p:cNvSpPr>
          <p:nvPr>
            <p:ph type="body" idx="1"/>
          </p:nvPr>
        </p:nvSpPr>
        <p:spPr/>
        <p:txBody>
          <a:bodyPr/>
          <a:lstStyle/>
          <a:p>
            <a:r>
              <a:rPr lang="en-US" altLang="zh-CN" i="1">
                <a:ea typeface="宋体" panose="02010600030101010101" pitchFamily="2" charset="-122"/>
              </a:rPr>
              <a:t>Low-level formatting</a:t>
            </a:r>
            <a:r>
              <a:rPr lang="en-US" altLang="zh-CN">
                <a:ea typeface="宋体" panose="02010600030101010101" pitchFamily="2" charset="-122"/>
              </a:rPr>
              <a:t>, or </a:t>
            </a:r>
            <a:r>
              <a:rPr lang="en-US" altLang="zh-CN" i="1">
                <a:ea typeface="宋体" panose="02010600030101010101" pitchFamily="2" charset="-122"/>
              </a:rPr>
              <a:t>physical formatting</a:t>
            </a:r>
            <a:r>
              <a:rPr lang="en-US" altLang="zh-CN">
                <a:ea typeface="宋体" panose="02010600030101010101" pitchFamily="2" charset="-122"/>
              </a:rPr>
              <a:t> — Dividing a disk into sectors that the disk controller can read and write.</a:t>
            </a:r>
          </a:p>
          <a:p>
            <a:r>
              <a:rPr lang="en-US" altLang="zh-CN">
                <a:ea typeface="宋体" panose="02010600030101010101" pitchFamily="2" charset="-122"/>
              </a:rPr>
              <a:t>To use a disk to hold files, the operating system still needs to record its own data structures on the disk.</a:t>
            </a:r>
          </a:p>
          <a:p>
            <a:pPr lvl="1"/>
            <a:r>
              <a:rPr lang="en-US" altLang="zh-CN" i="1">
                <a:ea typeface="宋体" panose="02010600030101010101" pitchFamily="2" charset="-122"/>
              </a:rPr>
              <a:t>Partition</a:t>
            </a:r>
            <a:r>
              <a:rPr lang="en-US" altLang="zh-CN">
                <a:ea typeface="宋体" panose="02010600030101010101" pitchFamily="2" charset="-122"/>
              </a:rPr>
              <a:t> the disk into one or more groups of cylinders.</a:t>
            </a:r>
          </a:p>
          <a:p>
            <a:pPr lvl="1"/>
            <a:r>
              <a:rPr lang="en-US" altLang="zh-CN" i="1">
                <a:ea typeface="宋体" panose="02010600030101010101" pitchFamily="2" charset="-122"/>
              </a:rPr>
              <a:t>Logical formatting</a:t>
            </a:r>
            <a:r>
              <a:rPr lang="en-US" altLang="zh-CN">
                <a:ea typeface="宋体" panose="02010600030101010101" pitchFamily="2" charset="-122"/>
              </a:rPr>
              <a:t> or “making a file system”.</a:t>
            </a:r>
          </a:p>
          <a:p>
            <a:r>
              <a:rPr lang="en-US" altLang="zh-CN">
                <a:ea typeface="宋体" panose="02010600030101010101" pitchFamily="2" charset="-122"/>
              </a:rPr>
              <a:t>Boot block initializes system.</a:t>
            </a:r>
          </a:p>
          <a:p>
            <a:pPr lvl="1"/>
            <a:r>
              <a:rPr lang="en-US" altLang="zh-CN">
                <a:ea typeface="宋体" panose="02010600030101010101" pitchFamily="2" charset="-122"/>
              </a:rPr>
              <a:t>The bootstrap is stored in ROM.</a:t>
            </a:r>
          </a:p>
          <a:p>
            <a:pPr lvl="1"/>
            <a:r>
              <a:rPr lang="en-US" altLang="zh-CN" i="1">
                <a:ea typeface="宋体" panose="02010600030101010101" pitchFamily="2" charset="-122"/>
              </a:rPr>
              <a:t>Bootstrap loader</a:t>
            </a:r>
            <a:r>
              <a:rPr lang="en-US" altLang="zh-CN">
                <a:ea typeface="宋体" panose="02010600030101010101" pitchFamily="2" charset="-122"/>
              </a:rPr>
              <a:t> program.</a:t>
            </a:r>
          </a:p>
          <a:p>
            <a:r>
              <a:rPr lang="en-US" altLang="zh-CN">
                <a:ea typeface="宋体" panose="02010600030101010101" pitchFamily="2" charset="-122"/>
              </a:rPr>
              <a:t>Methods such as </a:t>
            </a:r>
            <a:r>
              <a:rPr lang="en-US" altLang="zh-CN" i="1">
                <a:ea typeface="宋体" panose="02010600030101010101" pitchFamily="2" charset="-122"/>
              </a:rPr>
              <a:t>sector sparing</a:t>
            </a:r>
            <a:r>
              <a:rPr lang="en-US" altLang="zh-CN">
                <a:ea typeface="宋体" panose="02010600030101010101" pitchFamily="2" charset="-122"/>
              </a:rPr>
              <a:t> used to handle bad blocks.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B5204EA4-0FFF-6342-A0B1-7559F99CCDF9}"/>
              </a:ext>
            </a:extLst>
          </p:cNvPr>
          <p:cNvSpPr>
            <a:spLocks noGrp="1" noChangeArrowheads="1"/>
          </p:cNvSpPr>
          <p:nvPr>
            <p:ph type="title"/>
          </p:nvPr>
        </p:nvSpPr>
        <p:spPr/>
        <p:txBody>
          <a:bodyPr/>
          <a:lstStyle/>
          <a:p>
            <a:pPr>
              <a:defRPr/>
            </a:pPr>
            <a:r>
              <a:rPr lang="en-US" altLang="zh-CN">
                <a:ea typeface="宋体" charset="0"/>
              </a:rPr>
              <a:t>Booting from a Disk in Windows</a:t>
            </a:r>
            <a:endParaRPr lang="en-US" altLang="zh-CN" sz="2400">
              <a:ea typeface="宋体" charset="0"/>
            </a:endParaRPr>
          </a:p>
        </p:txBody>
      </p:sp>
      <p:pic>
        <p:nvPicPr>
          <p:cNvPr id="38915" name="Picture 4">
            <a:extLst>
              <a:ext uri="{FF2B5EF4-FFF2-40B4-BE49-F238E27FC236}">
                <a16:creationId xmlns:a16="http://schemas.microsoft.com/office/drawing/2014/main" id="{F68D9465-98AD-3648-846D-0D1F26E19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2" t="5289" r="706" b="5614"/>
          <a:stretch>
            <a:fillRect/>
          </a:stretch>
        </p:blipFill>
        <p:spPr bwMode="auto">
          <a:xfrm>
            <a:off x="825500" y="1295400"/>
            <a:ext cx="7197725" cy="486727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1FF25692-1FAB-CA4E-A3E7-139C846A5F2A}"/>
              </a:ext>
            </a:extLst>
          </p:cNvPr>
          <p:cNvSpPr>
            <a:spLocks noGrp="1" noChangeArrowheads="1"/>
          </p:cNvSpPr>
          <p:nvPr>
            <p:ph type="title"/>
          </p:nvPr>
        </p:nvSpPr>
        <p:spPr/>
        <p:txBody>
          <a:bodyPr/>
          <a:lstStyle/>
          <a:p>
            <a:pPr>
              <a:defRPr/>
            </a:pPr>
            <a:r>
              <a:rPr lang="en-US" altLang="zh-CN">
                <a:ea typeface="宋体" charset="0"/>
              </a:rPr>
              <a:t>Swap-Space Management</a:t>
            </a:r>
          </a:p>
        </p:txBody>
      </p:sp>
      <p:sp>
        <p:nvSpPr>
          <p:cNvPr id="39939" name="Rectangle 3">
            <a:extLst>
              <a:ext uri="{FF2B5EF4-FFF2-40B4-BE49-F238E27FC236}">
                <a16:creationId xmlns:a16="http://schemas.microsoft.com/office/drawing/2014/main" id="{E21FE0A9-FCB9-7640-93B4-072EC2155946}"/>
              </a:ext>
            </a:extLst>
          </p:cNvPr>
          <p:cNvSpPr>
            <a:spLocks noGrp="1" noChangeArrowheads="1"/>
          </p:cNvSpPr>
          <p:nvPr>
            <p:ph type="body" idx="1"/>
          </p:nvPr>
        </p:nvSpPr>
        <p:spPr/>
        <p:txBody>
          <a:bodyPr/>
          <a:lstStyle/>
          <a:p>
            <a:r>
              <a:rPr lang="en-US" altLang="zh-CN">
                <a:ea typeface="宋体" panose="02010600030101010101" pitchFamily="2" charset="-122"/>
              </a:rPr>
              <a:t>Swap-space — Virtual memory uses disk space as an extension of main memory.</a:t>
            </a:r>
          </a:p>
          <a:p>
            <a:r>
              <a:rPr lang="en-US" altLang="zh-CN">
                <a:ea typeface="宋体" panose="02010600030101010101" pitchFamily="2" charset="-122"/>
              </a:rPr>
              <a:t>Swap-space can be carved out of the normal file system,or, more commonly, it can be in a separate disk partition.</a:t>
            </a:r>
          </a:p>
          <a:p>
            <a:r>
              <a:rPr lang="en-US" altLang="zh-CN">
                <a:ea typeface="宋体" panose="02010600030101010101" pitchFamily="2" charset="-122"/>
              </a:rPr>
              <a:t>Swap-space management</a:t>
            </a:r>
          </a:p>
          <a:p>
            <a:pPr lvl="1"/>
            <a:r>
              <a:rPr lang="en-US" altLang="zh-CN">
                <a:ea typeface="宋体" panose="02010600030101010101" pitchFamily="2" charset="-122"/>
              </a:rPr>
              <a:t>4.3BSD allocates swap space when process starts; holds </a:t>
            </a:r>
            <a:r>
              <a:rPr lang="en-US" altLang="zh-CN" i="1">
                <a:ea typeface="宋体" panose="02010600030101010101" pitchFamily="2" charset="-122"/>
              </a:rPr>
              <a:t>text segment</a:t>
            </a:r>
            <a:r>
              <a:rPr lang="en-US" altLang="zh-CN">
                <a:ea typeface="宋体" panose="02010600030101010101" pitchFamily="2" charset="-122"/>
              </a:rPr>
              <a:t> (the program) and </a:t>
            </a:r>
            <a:r>
              <a:rPr lang="en-US" altLang="zh-CN" i="1">
                <a:ea typeface="宋体" panose="02010600030101010101" pitchFamily="2" charset="-122"/>
              </a:rPr>
              <a:t>data segment.</a:t>
            </a:r>
          </a:p>
          <a:p>
            <a:pPr lvl="1"/>
            <a:r>
              <a:rPr lang="en-US" altLang="zh-CN">
                <a:ea typeface="宋体" panose="02010600030101010101" pitchFamily="2" charset="-122"/>
              </a:rPr>
              <a:t>Kernel uses </a:t>
            </a:r>
            <a:r>
              <a:rPr lang="en-US" altLang="zh-CN" i="1">
                <a:ea typeface="宋体" panose="02010600030101010101" pitchFamily="2" charset="-122"/>
              </a:rPr>
              <a:t>swap maps</a:t>
            </a:r>
            <a:r>
              <a:rPr lang="en-US" altLang="zh-CN">
                <a:ea typeface="宋体" panose="02010600030101010101" pitchFamily="2" charset="-122"/>
              </a:rPr>
              <a:t> to track swap-space use.</a:t>
            </a:r>
          </a:p>
          <a:p>
            <a:pPr lvl="1"/>
            <a:r>
              <a:rPr lang="en-US" altLang="zh-CN">
                <a:ea typeface="宋体" panose="02010600030101010101" pitchFamily="2" charset="-122"/>
              </a:rPr>
              <a:t>Solaris 2 allocates swap space only when a page is forced out of physical memory, not when the virtual memory page is first created.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5951945A-11AC-0947-947B-2F53596A197D}"/>
              </a:ext>
            </a:extLst>
          </p:cNvPr>
          <p:cNvSpPr>
            <a:spLocks noGrp="1" noChangeArrowheads="1"/>
          </p:cNvSpPr>
          <p:nvPr>
            <p:ph type="title"/>
          </p:nvPr>
        </p:nvSpPr>
        <p:spPr/>
        <p:txBody>
          <a:bodyPr/>
          <a:lstStyle/>
          <a:p>
            <a:pPr>
              <a:defRPr/>
            </a:pPr>
            <a:r>
              <a:rPr lang="en-US" altLang="zh-CN" sz="2800">
                <a:ea typeface="宋体" charset="0"/>
              </a:rPr>
              <a:t>Data Structures for Swapping on Linux Systems</a:t>
            </a:r>
            <a:endParaRPr lang="en-US" altLang="zh-CN" sz="2000">
              <a:ea typeface="宋体" charset="0"/>
            </a:endParaRPr>
          </a:p>
        </p:txBody>
      </p:sp>
      <p:pic>
        <p:nvPicPr>
          <p:cNvPr id="40963" name="Picture 4">
            <a:extLst>
              <a:ext uri="{FF2B5EF4-FFF2-40B4-BE49-F238E27FC236}">
                <a16:creationId xmlns:a16="http://schemas.microsoft.com/office/drawing/2014/main" id="{0934B390-1202-F347-B29F-DE4189AB8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5" t="25471" r="455" b="25760"/>
          <a:stretch>
            <a:fillRect/>
          </a:stretch>
        </p:blipFill>
        <p:spPr bwMode="auto">
          <a:xfrm>
            <a:off x="685800" y="1419225"/>
            <a:ext cx="7926388" cy="292576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40964" name="文本框 1">
            <a:extLst>
              <a:ext uri="{FF2B5EF4-FFF2-40B4-BE49-F238E27FC236}">
                <a16:creationId xmlns:a16="http://schemas.microsoft.com/office/drawing/2014/main" id="{0A70CBB2-285B-EA46-A0AB-8B64AEC43BCA}"/>
              </a:ext>
            </a:extLst>
          </p:cNvPr>
          <p:cNvSpPr txBox="1">
            <a:spLocks noChangeArrowheads="1"/>
          </p:cNvSpPr>
          <p:nvPr/>
        </p:nvSpPr>
        <p:spPr bwMode="auto">
          <a:xfrm>
            <a:off x="2713038" y="2638425"/>
            <a:ext cx="62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kumimoji="1">
                <a:solidFill>
                  <a:schemeClr val="tx1"/>
                </a:solidFill>
                <a:latin typeface="Helvetica" pitchFamily="2"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defRPr>
            </a:lvl3pPr>
            <a:lvl4pPr marL="1600200" indent="-228600">
              <a:spcBef>
                <a:spcPct val="35000"/>
              </a:spcBef>
              <a:buClr>
                <a:schemeClr val="hlink"/>
              </a:buClr>
              <a:buSzPct val="75000"/>
              <a:buChar char="–"/>
              <a:defRPr kumimoji="1">
                <a:solidFill>
                  <a:schemeClr val="tx1"/>
                </a:solidFill>
                <a:latin typeface="Helvetica" pitchFamily="2" charset="0"/>
              </a:defRPr>
            </a:lvl4pPr>
            <a:lvl5pPr marL="2057400" indent="-228600">
              <a:spcBef>
                <a:spcPct val="35000"/>
              </a:spcBef>
              <a:buClr>
                <a:srgbClr val="FF0066"/>
              </a:buClr>
              <a:buSzPct val="75000"/>
              <a:buChar char="»"/>
              <a:defRPr kumimoji="1">
                <a:solidFill>
                  <a:schemeClr val="tx1"/>
                </a:solidFill>
                <a:latin typeface="Helvetica" pitchFamily="2"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9pPr>
          </a:lstStyle>
          <a:p>
            <a:pPr>
              <a:spcBef>
                <a:spcPct val="0"/>
              </a:spcBef>
              <a:buClrTx/>
              <a:buSzTx/>
              <a:buFontTx/>
              <a:buNone/>
            </a:pPr>
            <a:r>
              <a:rPr kumimoji="0" lang="en-US" altLang="zh-CN">
                <a:ea typeface="宋体" panose="02010600030101010101" pitchFamily="2" charset="-122"/>
              </a:rPr>
              <a:t>4KB</a:t>
            </a:r>
            <a:endParaRPr kumimoji="0" lang="zh-CN" altLang="en-US">
              <a:ea typeface="宋体" panose="02010600030101010101" pitchFamily="2" charset="-122"/>
            </a:endParaRPr>
          </a:p>
        </p:txBody>
      </p:sp>
      <p:sp>
        <p:nvSpPr>
          <p:cNvPr id="40965" name="文本框 4">
            <a:extLst>
              <a:ext uri="{FF2B5EF4-FFF2-40B4-BE49-F238E27FC236}">
                <a16:creationId xmlns:a16="http://schemas.microsoft.com/office/drawing/2014/main" id="{8A0DC77F-E7BE-AF47-BE73-03FCCCE5AA95}"/>
              </a:ext>
            </a:extLst>
          </p:cNvPr>
          <p:cNvSpPr txBox="1">
            <a:spLocks noChangeArrowheads="1"/>
          </p:cNvSpPr>
          <p:nvPr/>
        </p:nvSpPr>
        <p:spPr bwMode="auto">
          <a:xfrm>
            <a:off x="4038600" y="4851400"/>
            <a:ext cx="41608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2" charset="2"/>
              <a:buChar char="n"/>
              <a:defRPr kumimoji="1">
                <a:solidFill>
                  <a:schemeClr val="tx1"/>
                </a:solidFill>
                <a:latin typeface="Helvetica" pitchFamily="2"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defRPr>
            </a:lvl3pPr>
            <a:lvl4pPr marL="1600200" indent="-228600">
              <a:spcBef>
                <a:spcPct val="35000"/>
              </a:spcBef>
              <a:buClr>
                <a:schemeClr val="hlink"/>
              </a:buClr>
              <a:buSzPct val="75000"/>
              <a:buChar char="–"/>
              <a:defRPr kumimoji="1">
                <a:solidFill>
                  <a:schemeClr val="tx1"/>
                </a:solidFill>
                <a:latin typeface="Helvetica" pitchFamily="2" charset="0"/>
              </a:defRPr>
            </a:lvl4pPr>
            <a:lvl5pPr marL="2057400" indent="-228600">
              <a:spcBef>
                <a:spcPct val="35000"/>
              </a:spcBef>
              <a:buClr>
                <a:srgbClr val="FF0066"/>
              </a:buClr>
              <a:buSzPct val="75000"/>
              <a:buChar char="»"/>
              <a:defRPr kumimoji="1">
                <a:solidFill>
                  <a:schemeClr val="tx1"/>
                </a:solidFill>
                <a:latin typeface="Helvetica" pitchFamily="2"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9pPr>
          </a:lstStyle>
          <a:p>
            <a:pPr>
              <a:spcBef>
                <a:spcPct val="0"/>
              </a:spcBef>
              <a:buClrTx/>
              <a:buSzTx/>
              <a:buFontTx/>
              <a:buNone/>
            </a:pPr>
            <a:r>
              <a:rPr kumimoji="0" lang="en-US" altLang="zh-CN">
                <a:ea typeface="宋体" panose="02010600030101010101" pitchFamily="2" charset="-122"/>
              </a:rPr>
              <a:t>This swapped page is mapped to three</a:t>
            </a:r>
          </a:p>
          <a:p>
            <a:pPr>
              <a:spcBef>
                <a:spcPct val="0"/>
              </a:spcBef>
              <a:buClrTx/>
              <a:buSzTx/>
              <a:buFontTx/>
              <a:buNone/>
            </a:pPr>
            <a:r>
              <a:rPr kumimoji="0" lang="en-US" altLang="zh-CN">
                <a:ea typeface="宋体" panose="02010600030101010101" pitchFamily="2" charset="-122"/>
              </a:rPr>
              <a:t>processes</a:t>
            </a:r>
            <a:endParaRPr kumimoji="0" lang="zh-CN" altLang="en-US">
              <a:ea typeface="宋体" panose="02010600030101010101" pitchFamily="2" charset="-122"/>
            </a:endParaRPr>
          </a:p>
        </p:txBody>
      </p:sp>
      <p:cxnSp>
        <p:nvCxnSpPr>
          <p:cNvPr id="40966" name="直接箭头连接符 3">
            <a:extLst>
              <a:ext uri="{FF2B5EF4-FFF2-40B4-BE49-F238E27FC236}">
                <a16:creationId xmlns:a16="http://schemas.microsoft.com/office/drawing/2014/main" id="{13FFAF09-BBB0-9F4A-9884-1F4101341961}"/>
              </a:ext>
            </a:extLst>
          </p:cNvPr>
          <p:cNvCxnSpPr>
            <a:cxnSpLocks noChangeShapeType="1"/>
          </p:cNvCxnSpPr>
          <p:nvPr/>
        </p:nvCxnSpPr>
        <p:spPr bwMode="auto">
          <a:xfrm flipV="1">
            <a:off x="5332413" y="4405313"/>
            <a:ext cx="141287" cy="520700"/>
          </a:xfrm>
          <a:prstGeom prst="straightConnector1">
            <a:avLst/>
          </a:prstGeom>
          <a:noFill/>
          <a:ln w="9525" algn="ctr">
            <a:solidFill>
              <a:schemeClr val="tx1"/>
            </a:solidFill>
            <a:round/>
            <a:headEn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DF413C34-2632-9745-8EA3-855DB5CEC057}"/>
              </a:ext>
            </a:extLst>
          </p:cNvPr>
          <p:cNvSpPr>
            <a:spLocks noGrp="1" noChangeArrowheads="1"/>
          </p:cNvSpPr>
          <p:nvPr>
            <p:ph type="title"/>
          </p:nvPr>
        </p:nvSpPr>
        <p:spPr/>
        <p:txBody>
          <a:bodyPr/>
          <a:lstStyle/>
          <a:p>
            <a:pPr>
              <a:defRPr/>
            </a:pPr>
            <a:r>
              <a:rPr lang="en-US" altLang="zh-CN" dirty="0">
                <a:ea typeface="宋体" charset="0"/>
              </a:rPr>
              <a:t>RAID Structure</a:t>
            </a:r>
          </a:p>
        </p:txBody>
      </p:sp>
      <p:sp>
        <p:nvSpPr>
          <p:cNvPr id="41987" name="Rectangle 3">
            <a:extLst>
              <a:ext uri="{FF2B5EF4-FFF2-40B4-BE49-F238E27FC236}">
                <a16:creationId xmlns:a16="http://schemas.microsoft.com/office/drawing/2014/main" id="{7B55822D-7019-BD46-A0DA-A03617ABB42B}"/>
              </a:ext>
            </a:extLst>
          </p:cNvPr>
          <p:cNvSpPr>
            <a:spLocks noGrp="1" noChangeArrowheads="1"/>
          </p:cNvSpPr>
          <p:nvPr>
            <p:ph type="body" idx="1"/>
          </p:nvPr>
        </p:nvSpPr>
        <p:spPr/>
        <p:txBody>
          <a:bodyPr/>
          <a:lstStyle/>
          <a:p>
            <a:r>
              <a:rPr lang="en-US" altLang="zh-CN">
                <a:ea typeface="宋体" panose="02010600030101010101" pitchFamily="2" charset="-122"/>
              </a:rPr>
              <a:t>Redundant Arrays of Independent Disks</a:t>
            </a:r>
          </a:p>
          <a:p>
            <a:r>
              <a:rPr lang="en-US" altLang="zh-CN" b="1">
                <a:ea typeface="宋体" panose="02010600030101010101" pitchFamily="2" charset="-122"/>
              </a:rPr>
              <a:t>RAID</a:t>
            </a:r>
            <a:r>
              <a:rPr lang="en-US" altLang="zh-CN">
                <a:ea typeface="宋体" panose="02010600030101010101" pitchFamily="2" charset="-122"/>
              </a:rPr>
              <a:t> – multiple disk drives provides </a:t>
            </a:r>
            <a:r>
              <a:rPr lang="en-US" altLang="zh-CN" b="1">
                <a:ea typeface="宋体" panose="02010600030101010101" pitchFamily="2" charset="-122"/>
              </a:rPr>
              <a:t>reliability</a:t>
            </a:r>
            <a:r>
              <a:rPr lang="en-US" altLang="zh-CN">
                <a:ea typeface="宋体" panose="02010600030101010101" pitchFamily="2" charset="-122"/>
              </a:rPr>
              <a:t> via </a:t>
            </a:r>
            <a:r>
              <a:rPr lang="en-US" altLang="zh-CN" b="1">
                <a:ea typeface="宋体" panose="02010600030101010101" pitchFamily="2" charset="-122"/>
              </a:rPr>
              <a:t>redundancy</a:t>
            </a:r>
            <a:r>
              <a:rPr lang="en-US" altLang="zh-CN">
                <a:ea typeface="宋体" panose="02010600030101010101" pitchFamily="2" charset="-122"/>
              </a:rPr>
              <a:t>.</a:t>
            </a:r>
          </a:p>
          <a:p>
            <a:endParaRPr lang="en-US" altLang="zh-CN">
              <a:ea typeface="宋体" panose="02010600030101010101" pitchFamily="2" charset="-122"/>
            </a:endParaRPr>
          </a:p>
          <a:p>
            <a:r>
              <a:rPr lang="en-US" altLang="zh-CN">
                <a:ea typeface="宋体" panose="02010600030101010101" pitchFamily="2" charset="-122"/>
              </a:rPr>
              <a:t>RAID is arranged into six different levels.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45900DB-6FC0-2940-A168-AA1706962231}"/>
              </a:ext>
            </a:extLst>
          </p:cNvPr>
          <p:cNvSpPr>
            <a:spLocks noGrp="1" noChangeArrowheads="1"/>
          </p:cNvSpPr>
          <p:nvPr>
            <p:ph type="title"/>
          </p:nvPr>
        </p:nvSpPr>
        <p:spPr/>
        <p:txBody>
          <a:bodyPr/>
          <a:lstStyle/>
          <a:p>
            <a:pPr>
              <a:defRPr/>
            </a:pPr>
            <a:r>
              <a:rPr lang="en-US" altLang="zh-CN">
                <a:ea typeface="宋体" charset="0"/>
              </a:rPr>
              <a:t>RAID (cont)</a:t>
            </a:r>
          </a:p>
        </p:txBody>
      </p:sp>
      <p:sp>
        <p:nvSpPr>
          <p:cNvPr id="43011" name="Rectangle 3">
            <a:extLst>
              <a:ext uri="{FF2B5EF4-FFF2-40B4-BE49-F238E27FC236}">
                <a16:creationId xmlns:a16="http://schemas.microsoft.com/office/drawing/2014/main" id="{477AF812-A090-BF4A-8C64-87928F532834}"/>
              </a:ext>
            </a:extLst>
          </p:cNvPr>
          <p:cNvSpPr>
            <a:spLocks noGrp="1" noChangeArrowheads="1"/>
          </p:cNvSpPr>
          <p:nvPr>
            <p:ph type="body" idx="1"/>
          </p:nvPr>
        </p:nvSpPr>
        <p:spPr/>
        <p:txBody>
          <a:bodyPr/>
          <a:lstStyle/>
          <a:p>
            <a:r>
              <a:rPr lang="en-US" altLang="zh-CN">
                <a:ea typeface="宋体" panose="02010600030101010101" pitchFamily="2" charset="-122"/>
              </a:rPr>
              <a:t>Several improvements in disk-use techniques involve the use of multiple disks working cooperatively.</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Disk </a:t>
            </a:r>
            <a:r>
              <a:rPr lang="en-US" altLang="zh-CN">
                <a:solidFill>
                  <a:srgbClr val="FF3300"/>
                </a:solidFill>
                <a:ea typeface="宋体" panose="02010600030101010101" pitchFamily="2" charset="-122"/>
              </a:rPr>
              <a:t>striping</a:t>
            </a:r>
            <a:r>
              <a:rPr lang="en-US" altLang="zh-CN">
                <a:ea typeface="宋体" panose="02010600030101010101" pitchFamily="2" charset="-122"/>
              </a:rPr>
              <a:t> uses a group of disks as one storage unit.</a:t>
            </a:r>
          </a:p>
          <a:p>
            <a:pPr lvl="1"/>
            <a:r>
              <a:rPr lang="en-US" altLang="zh-CN">
                <a:ea typeface="宋体" panose="02010600030101010101" pitchFamily="2" charset="-122"/>
              </a:rPr>
              <a:t>Bit-level Striping</a:t>
            </a:r>
          </a:p>
          <a:p>
            <a:pPr lvl="1"/>
            <a:r>
              <a:rPr lang="en-US" altLang="zh-CN">
                <a:ea typeface="宋体" panose="02010600030101010101" pitchFamily="2" charset="-122"/>
              </a:rPr>
              <a:t>Block-level Striping – different blocks of a file are striped</a:t>
            </a:r>
          </a:p>
          <a:p>
            <a:r>
              <a:rPr lang="en-US" altLang="zh-CN">
                <a:ea typeface="宋体" panose="02010600030101010101" pitchFamily="2" charset="-122"/>
              </a:rPr>
              <a:t>RAID schemes improve performance and improve the reliability of the storage system by storing redundant data.</a:t>
            </a:r>
          </a:p>
          <a:p>
            <a:pPr lvl="1"/>
            <a:r>
              <a:rPr lang="en-US" altLang="zh-CN" i="1">
                <a:ea typeface="宋体" panose="02010600030101010101" pitchFamily="2" charset="-122"/>
              </a:rPr>
              <a:t>Mirroring</a:t>
            </a:r>
            <a:r>
              <a:rPr lang="en-US" altLang="zh-CN">
                <a:ea typeface="宋体" panose="02010600030101010101" pitchFamily="2" charset="-122"/>
              </a:rPr>
              <a:t> or </a:t>
            </a:r>
            <a:r>
              <a:rPr lang="en-US" altLang="zh-CN" i="1">
                <a:ea typeface="宋体" panose="02010600030101010101" pitchFamily="2" charset="-122"/>
              </a:rPr>
              <a:t>shadowing</a:t>
            </a:r>
            <a:r>
              <a:rPr lang="en-US" altLang="zh-CN">
                <a:ea typeface="宋体" panose="02010600030101010101" pitchFamily="2" charset="-122"/>
              </a:rPr>
              <a:t> keeps duplicate of each disk.</a:t>
            </a:r>
          </a:p>
          <a:p>
            <a:pPr lvl="1"/>
            <a:r>
              <a:rPr lang="en-US" altLang="zh-CN" i="1">
                <a:ea typeface="宋体" panose="02010600030101010101" pitchFamily="2" charset="-122"/>
              </a:rPr>
              <a:t>Block interleaved parity</a:t>
            </a:r>
            <a:r>
              <a:rPr lang="en-US" altLang="zh-CN">
                <a:ea typeface="宋体" panose="02010600030101010101" pitchFamily="2" charset="-122"/>
              </a:rPr>
              <a:t> uses much less redundancy.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94B82549-0D83-6F4E-9AD6-6BCB795ABCE5}"/>
              </a:ext>
            </a:extLst>
          </p:cNvPr>
          <p:cNvSpPr>
            <a:spLocks noGrp="1" noChangeArrowheads="1"/>
          </p:cNvSpPr>
          <p:nvPr>
            <p:ph type="title"/>
          </p:nvPr>
        </p:nvSpPr>
        <p:spPr/>
        <p:txBody>
          <a:bodyPr/>
          <a:lstStyle/>
          <a:p>
            <a:pPr>
              <a:defRPr/>
            </a:pPr>
            <a:r>
              <a:rPr lang="en-US" altLang="zh-CN">
                <a:ea typeface="宋体" charset="0"/>
              </a:rPr>
              <a:t>RAID Levels</a:t>
            </a:r>
            <a:endParaRPr lang="en-US" altLang="zh-CN" sz="2400">
              <a:ea typeface="宋体" charset="0"/>
            </a:endParaRPr>
          </a:p>
        </p:txBody>
      </p:sp>
      <p:pic>
        <p:nvPicPr>
          <p:cNvPr id="44035" name="Picture 4">
            <a:extLst>
              <a:ext uri="{FF2B5EF4-FFF2-40B4-BE49-F238E27FC236}">
                <a16:creationId xmlns:a16="http://schemas.microsoft.com/office/drawing/2014/main" id="{7DF36053-EB6F-694A-8BA7-BE96B5D9A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78" t="873" r="28177" b="873"/>
          <a:stretch>
            <a:fillRect/>
          </a:stretch>
        </p:blipFill>
        <p:spPr bwMode="auto">
          <a:xfrm>
            <a:off x="2963863" y="903288"/>
            <a:ext cx="3373437" cy="56959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72FF07C0-3A17-894F-97C2-80CAFEC15047}"/>
              </a:ext>
            </a:extLst>
          </p:cNvPr>
          <p:cNvSpPr>
            <a:spLocks noGrp="1" noChangeArrowheads="1"/>
          </p:cNvSpPr>
          <p:nvPr>
            <p:ph type="title"/>
          </p:nvPr>
        </p:nvSpPr>
        <p:spPr/>
        <p:txBody>
          <a:bodyPr/>
          <a:lstStyle/>
          <a:p>
            <a:pPr>
              <a:defRPr/>
            </a:pPr>
            <a:endParaRPr lang="zh-CN" altLang="en-US">
              <a:ea typeface="宋体" charset="0"/>
            </a:endParaRPr>
          </a:p>
        </p:txBody>
      </p:sp>
      <p:sp>
        <p:nvSpPr>
          <p:cNvPr id="41986" name="Rectangle 3">
            <a:extLst>
              <a:ext uri="{FF2B5EF4-FFF2-40B4-BE49-F238E27FC236}">
                <a16:creationId xmlns:a16="http://schemas.microsoft.com/office/drawing/2014/main" id="{2F7E04E3-6E2D-E344-B193-3A30F83BD062}"/>
              </a:ext>
            </a:extLst>
          </p:cNvPr>
          <p:cNvSpPr>
            <a:spLocks noGrp="1" noChangeArrowheads="1"/>
          </p:cNvSpPr>
          <p:nvPr>
            <p:ph type="body" idx="1"/>
          </p:nvPr>
        </p:nvSpPr>
        <p:spPr>
          <a:xfrm>
            <a:off x="825500" y="1295400"/>
            <a:ext cx="7351713" cy="5021263"/>
          </a:xfrm>
        </p:spPr>
        <p:txBody>
          <a:bodyPr/>
          <a:lstStyle/>
          <a:p>
            <a:pPr>
              <a:buFont typeface="Monotype Sorts" pitchFamily="-84" charset="2"/>
              <a:buChar char="n"/>
              <a:defRPr/>
            </a:pPr>
            <a:r>
              <a:rPr lang="en-US" altLang="zh-CN" dirty="0">
                <a:ea typeface="宋体" panose="02010600030101010101" pitchFamily="2" charset="-122"/>
              </a:rPr>
              <a:t>RAID 1: Provides </a:t>
            </a:r>
            <a:r>
              <a:rPr lang="en-US" altLang="zh-CN" dirty="0">
                <a:solidFill>
                  <a:srgbClr val="FF3300"/>
                </a:solidFill>
                <a:ea typeface="宋体" panose="02010600030101010101" pitchFamily="2" charset="-122"/>
              </a:rPr>
              <a:t>fault tolerance</a:t>
            </a:r>
            <a:r>
              <a:rPr lang="en-US" altLang="zh-CN" dirty="0">
                <a:ea typeface="宋体" panose="02010600030101010101" pitchFamily="2" charset="-122"/>
              </a:rPr>
              <a:t> from disk errors and failure of all but one of the drives. Increased read performance occurs when using a multi-threaded operating system that supports split seeks, very small performance reduction when writing. Array continues to operate so long as at least </a:t>
            </a:r>
            <a:r>
              <a:rPr lang="en-US" altLang="zh-CN" dirty="0">
                <a:solidFill>
                  <a:srgbClr val="FF3300"/>
                </a:solidFill>
                <a:ea typeface="宋体" panose="02010600030101010101" pitchFamily="2" charset="-122"/>
              </a:rPr>
              <a:t>one drive</a:t>
            </a:r>
            <a:r>
              <a:rPr lang="en-US" altLang="zh-CN" dirty="0">
                <a:ea typeface="宋体" panose="02010600030101010101" pitchFamily="2" charset="-122"/>
              </a:rPr>
              <a:t> is functioning. </a:t>
            </a:r>
          </a:p>
          <a:p>
            <a:pPr>
              <a:buFont typeface="Monotype Sorts" pitchFamily="-84" charset="2"/>
              <a:buChar char="n"/>
              <a:defRPr/>
            </a:pPr>
            <a:r>
              <a:rPr lang="en-US" altLang="zh-CN" dirty="0">
                <a:solidFill>
                  <a:schemeClr val="tx1">
                    <a:lumMod val="50000"/>
                    <a:lumOff val="50000"/>
                  </a:schemeClr>
                </a:solidFill>
                <a:ea typeface="宋体" panose="02010600030101010101" pitchFamily="2" charset="-122"/>
              </a:rPr>
              <a:t>RAID 2: memory-style Hamming code parity. Not really practical.</a:t>
            </a:r>
          </a:p>
          <a:p>
            <a:pPr>
              <a:buFont typeface="Monotype Sorts" pitchFamily="-84" charset="2"/>
              <a:buChar char="n"/>
              <a:defRPr/>
            </a:pPr>
            <a:r>
              <a:rPr lang="en-US" altLang="zh-CN" dirty="0">
                <a:ea typeface="宋体" panose="02010600030101010101" pitchFamily="2" charset="-122"/>
              </a:rPr>
              <a:t>RAID 3: The single parity disk is a bottleneck for writing since every write requires updating the parity data. </a:t>
            </a:r>
          </a:p>
          <a:p>
            <a:pPr>
              <a:buFont typeface="Monotype Sorts" pitchFamily="-84" charset="2"/>
              <a:buChar char="n"/>
              <a:defRPr/>
            </a:pPr>
            <a:r>
              <a:rPr lang="en-US" altLang="zh-CN" dirty="0">
                <a:ea typeface="宋体" panose="02010600030101010101" pitchFamily="2" charset="-122"/>
              </a:rPr>
              <a:t>RAID 4: Identical with RAID 3 except using block level parity. The parity disk can become a </a:t>
            </a:r>
            <a:r>
              <a:rPr lang="en-US" altLang="zh-CN" dirty="0">
                <a:solidFill>
                  <a:srgbClr val="FF3300"/>
                </a:solidFill>
                <a:ea typeface="宋体" panose="02010600030101010101" pitchFamily="2" charset="-122"/>
              </a:rPr>
              <a:t>bottleneck</a:t>
            </a:r>
            <a:r>
              <a:rPr lang="en-US" altLang="zh-CN" dirty="0">
                <a:ea typeface="宋体" panose="02010600030101010101" pitchFamily="2" charset="-122"/>
              </a:rPr>
              <a:t>. Large (parallel) reads and writes are good. Small write causes 4 page accesses.</a:t>
            </a:r>
            <a:r>
              <a:rPr lang="zh-CN" altLang="en-US" dirty="0">
                <a:ea typeface="宋体" panose="02010600030101010101" pitchFamily="2" charset="-122"/>
              </a:rPr>
              <a:t> </a:t>
            </a:r>
            <a:r>
              <a:rPr lang="en-US" altLang="zh-CN" dirty="0">
                <a:ea typeface="宋体" panose="02010600030101010101" pitchFamily="2" charset="-122"/>
              </a:rPr>
              <a:t>(read</a:t>
            </a:r>
            <a:r>
              <a:rPr lang="zh-CN" altLang="en-US" dirty="0">
                <a:ea typeface="宋体" panose="02010600030101010101" pitchFamily="2" charset="-122"/>
              </a:rPr>
              <a:t> </a:t>
            </a:r>
            <a:r>
              <a:rPr lang="en-US" altLang="zh-CN" dirty="0">
                <a:ea typeface="宋体" panose="02010600030101010101" pitchFamily="2" charset="-122"/>
              </a:rPr>
              <a:t>data/parity</a:t>
            </a:r>
            <a:r>
              <a:rPr lang="zh-CN" altLang="en-US" dirty="0">
                <a:ea typeface="宋体" panose="02010600030101010101" pitchFamily="2" charset="-122"/>
              </a:rPr>
              <a:t> </a:t>
            </a:r>
            <a:r>
              <a:rPr lang="en-US" altLang="zh-CN" dirty="0">
                <a:ea typeface="宋体" panose="02010600030101010101" pitchFamily="2" charset="-122"/>
              </a:rPr>
              <a:t>and</a:t>
            </a:r>
            <a:r>
              <a:rPr lang="zh-CN" altLang="en-US" dirty="0">
                <a:ea typeface="宋体" panose="02010600030101010101" pitchFamily="2" charset="-122"/>
              </a:rPr>
              <a:t> </a:t>
            </a:r>
            <a:r>
              <a:rPr lang="en-US" altLang="zh-CN" dirty="0">
                <a:ea typeface="宋体" panose="02010600030101010101" pitchFamily="2" charset="-122"/>
              </a:rPr>
              <a:t>write</a:t>
            </a:r>
            <a:r>
              <a:rPr lang="zh-CN" altLang="en-US" dirty="0">
                <a:ea typeface="宋体" panose="02010600030101010101" pitchFamily="2" charset="-122"/>
              </a:rPr>
              <a:t> </a:t>
            </a:r>
            <a:r>
              <a:rPr lang="en-US" altLang="zh-CN" dirty="0">
                <a:ea typeface="宋体" panose="02010600030101010101" pitchFamily="2" charset="-122"/>
              </a:rPr>
              <a:t>them</a:t>
            </a:r>
            <a:r>
              <a:rPr lang="zh-CN" altLang="en-US" dirty="0">
                <a:ea typeface="宋体" panose="02010600030101010101" pitchFamily="2" charset="-122"/>
              </a:rPr>
              <a:t> </a:t>
            </a:r>
            <a:r>
              <a:rPr lang="en-US" altLang="zh-CN" dirty="0">
                <a:ea typeface="宋体" panose="02010600030101010101" pitchFamily="2" charset="-122"/>
              </a:rPr>
              <a:t>back.)</a:t>
            </a:r>
          </a:p>
          <a:p>
            <a:pPr>
              <a:buFont typeface="Monotype Sorts" pitchFamily="-84" charset="2"/>
              <a:buChar char="n"/>
              <a:defRPr/>
            </a:pPr>
            <a:r>
              <a:rPr lang="en-US" altLang="zh-CN" dirty="0">
                <a:ea typeface="宋体" panose="02010600030101010101" pitchFamily="2" charset="-122"/>
              </a:rPr>
              <a:t>RAID 5: Distributed parity requires all drives but one to be present to operate; drive failure requires replacement, but the array is not destroyed by a single drive failure. </a:t>
            </a:r>
          </a:p>
          <a:p>
            <a:pPr>
              <a:buFont typeface="Monotype Sorts" pitchFamily="-84" charset="2"/>
              <a:buChar char="n"/>
              <a:defRPr/>
            </a:pPr>
            <a:r>
              <a:rPr lang="en-US" altLang="zh-CN" dirty="0">
                <a:ea typeface="宋体" panose="02010600030101010101" pitchFamily="2" charset="-122"/>
              </a:rPr>
              <a:t>RAID 6: extra redundancy information to guard </a:t>
            </a:r>
            <a:r>
              <a:rPr lang="en-US" altLang="zh-CN" dirty="0">
                <a:solidFill>
                  <a:srgbClr val="FF3300"/>
                </a:solidFill>
                <a:ea typeface="宋体" panose="02010600030101010101" pitchFamily="2" charset="-122"/>
              </a:rPr>
              <a:t>two</a:t>
            </a:r>
            <a:r>
              <a:rPr lang="en-US" altLang="zh-CN" dirty="0">
                <a:ea typeface="宋体" panose="02010600030101010101" pitchFamily="2" charset="-122"/>
              </a:rPr>
              <a:t> disk failures.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C979E2F7-EE58-2649-AF92-DC04AA523562}"/>
              </a:ext>
            </a:extLst>
          </p:cNvPr>
          <p:cNvSpPr>
            <a:spLocks noGrp="1" noChangeArrowheads="1"/>
          </p:cNvSpPr>
          <p:nvPr>
            <p:ph type="title"/>
          </p:nvPr>
        </p:nvSpPr>
        <p:spPr/>
        <p:txBody>
          <a:bodyPr/>
          <a:lstStyle/>
          <a:p>
            <a:pPr>
              <a:defRPr/>
            </a:pPr>
            <a:r>
              <a:rPr lang="en-US" altLang="zh-CN">
                <a:ea typeface="宋体" charset="0"/>
              </a:rPr>
              <a:t>RAID (0 + 1) and (1 + 0)</a:t>
            </a:r>
            <a:endParaRPr lang="en-US" altLang="zh-CN" sz="2400">
              <a:ea typeface="宋体" charset="0"/>
            </a:endParaRPr>
          </a:p>
        </p:txBody>
      </p:sp>
      <p:pic>
        <p:nvPicPr>
          <p:cNvPr id="46083" name="Picture 4">
            <a:extLst>
              <a:ext uri="{FF2B5EF4-FFF2-40B4-BE49-F238E27FC236}">
                <a16:creationId xmlns:a16="http://schemas.microsoft.com/office/drawing/2014/main" id="{C81D990B-43DC-BE4D-818A-CDE046ADB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708" t="607" r="17949" b="926"/>
          <a:stretch>
            <a:fillRect/>
          </a:stretch>
        </p:blipFill>
        <p:spPr bwMode="auto">
          <a:xfrm>
            <a:off x="2236788" y="1300163"/>
            <a:ext cx="4498975" cy="5164137"/>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125957" name="AutoShape 5">
            <a:extLst>
              <a:ext uri="{FF2B5EF4-FFF2-40B4-BE49-F238E27FC236}">
                <a16:creationId xmlns:a16="http://schemas.microsoft.com/office/drawing/2014/main" id="{3D050E91-8B0F-F748-8F02-B2F3EE034E55}"/>
              </a:ext>
            </a:extLst>
          </p:cNvPr>
          <p:cNvSpPr>
            <a:spLocks noChangeArrowheads="1"/>
          </p:cNvSpPr>
          <p:nvPr/>
        </p:nvSpPr>
        <p:spPr bwMode="auto">
          <a:xfrm>
            <a:off x="7445375" y="1611313"/>
            <a:ext cx="1393825" cy="739775"/>
          </a:xfrm>
          <a:prstGeom prst="wedgeRectCallout">
            <a:avLst>
              <a:gd name="adj1" fmla="val -93736"/>
              <a:gd name="adj2" fmla="val 13088"/>
            </a:avLst>
          </a:prstGeom>
          <a:solidFill>
            <a:schemeClr val="accent1"/>
          </a:solidFill>
          <a:ln w="9525">
            <a:solidFill>
              <a:schemeClr val="tx1"/>
            </a:solidFill>
            <a:miter lim="800000"/>
            <a:headEnd/>
            <a:tailEnd/>
          </a:ln>
        </p:spPr>
        <p:txBody>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pPr algn="ctr"/>
            <a:r>
              <a:rPr lang="en-US" altLang="zh-CN">
                <a:ea typeface="宋体" panose="02010600030101010101" pitchFamily="2" charset="-122"/>
              </a:rPr>
              <a:t>Stripe and then mirror</a:t>
            </a:r>
          </a:p>
        </p:txBody>
      </p:sp>
      <p:sp>
        <p:nvSpPr>
          <p:cNvPr id="125958" name="AutoShape 6">
            <a:extLst>
              <a:ext uri="{FF2B5EF4-FFF2-40B4-BE49-F238E27FC236}">
                <a16:creationId xmlns:a16="http://schemas.microsoft.com/office/drawing/2014/main" id="{C9088CF5-7620-E749-941D-21A77E46E381}"/>
              </a:ext>
            </a:extLst>
          </p:cNvPr>
          <p:cNvSpPr>
            <a:spLocks noChangeArrowheads="1"/>
          </p:cNvSpPr>
          <p:nvPr/>
        </p:nvSpPr>
        <p:spPr bwMode="auto">
          <a:xfrm>
            <a:off x="7439025" y="4710113"/>
            <a:ext cx="1393825" cy="739775"/>
          </a:xfrm>
          <a:prstGeom prst="wedgeRectCallout">
            <a:avLst>
              <a:gd name="adj1" fmla="val -90662"/>
              <a:gd name="adj2" fmla="val 1287"/>
            </a:avLst>
          </a:prstGeom>
          <a:solidFill>
            <a:schemeClr val="accent1"/>
          </a:solidFill>
          <a:ln w="9525">
            <a:solidFill>
              <a:schemeClr val="tx1"/>
            </a:solidFill>
            <a:miter lim="800000"/>
            <a:headEnd/>
            <a:tailEnd/>
          </a:ln>
        </p:spPr>
        <p:txBody>
          <a:bodyPr/>
          <a:lstStyle>
            <a:lvl1pPr>
              <a:defRPr>
                <a:solidFill>
                  <a:schemeClr val="tx1"/>
                </a:solidFill>
                <a:latin typeface="Helvetica" pitchFamily="2" charset="0"/>
              </a:defRPr>
            </a:lvl1pPr>
            <a:lvl2pPr marL="742950" indent="-285750">
              <a:defRPr>
                <a:solidFill>
                  <a:schemeClr val="tx1"/>
                </a:solidFill>
                <a:latin typeface="Helvetica" pitchFamily="2" charset="0"/>
              </a:defRPr>
            </a:lvl2pPr>
            <a:lvl3pPr marL="1143000" indent="-228600">
              <a:defRPr>
                <a:solidFill>
                  <a:schemeClr val="tx1"/>
                </a:solidFill>
                <a:latin typeface="Helvetica" pitchFamily="2" charset="0"/>
              </a:defRPr>
            </a:lvl3pPr>
            <a:lvl4pPr marL="1600200" indent="-228600">
              <a:defRPr>
                <a:solidFill>
                  <a:schemeClr val="tx1"/>
                </a:solidFill>
                <a:latin typeface="Helvetica" pitchFamily="2" charset="0"/>
              </a:defRPr>
            </a:lvl4pPr>
            <a:lvl5pPr marL="2057400" indent="-228600">
              <a:defRPr>
                <a:solidFill>
                  <a:schemeClr val="tx1"/>
                </a:solidFill>
                <a:latin typeface="Helvetica" pitchFamily="2" charset="0"/>
              </a:defRPr>
            </a:lvl5pPr>
            <a:lvl6pPr marL="2514600" indent="-228600" eaLnBrk="0" fontAlgn="base" hangingPunct="0">
              <a:spcBef>
                <a:spcPct val="0"/>
              </a:spcBef>
              <a:spcAft>
                <a:spcPct val="0"/>
              </a:spcAft>
              <a:defRPr>
                <a:solidFill>
                  <a:schemeClr val="tx1"/>
                </a:solidFill>
                <a:latin typeface="Helvetica" pitchFamily="2" charset="0"/>
              </a:defRPr>
            </a:lvl6pPr>
            <a:lvl7pPr marL="2971800" indent="-228600" eaLnBrk="0" fontAlgn="base" hangingPunct="0">
              <a:spcBef>
                <a:spcPct val="0"/>
              </a:spcBef>
              <a:spcAft>
                <a:spcPct val="0"/>
              </a:spcAft>
              <a:defRPr>
                <a:solidFill>
                  <a:schemeClr val="tx1"/>
                </a:solidFill>
                <a:latin typeface="Helvetica" pitchFamily="2" charset="0"/>
              </a:defRPr>
            </a:lvl7pPr>
            <a:lvl8pPr marL="3429000" indent="-228600" eaLnBrk="0" fontAlgn="base" hangingPunct="0">
              <a:spcBef>
                <a:spcPct val="0"/>
              </a:spcBef>
              <a:spcAft>
                <a:spcPct val="0"/>
              </a:spcAft>
              <a:defRPr>
                <a:solidFill>
                  <a:schemeClr val="tx1"/>
                </a:solidFill>
                <a:latin typeface="Helvetica" pitchFamily="2" charset="0"/>
              </a:defRPr>
            </a:lvl8pPr>
            <a:lvl9pPr marL="3886200" indent="-228600" eaLnBrk="0" fontAlgn="base" hangingPunct="0">
              <a:spcBef>
                <a:spcPct val="0"/>
              </a:spcBef>
              <a:spcAft>
                <a:spcPct val="0"/>
              </a:spcAft>
              <a:defRPr>
                <a:solidFill>
                  <a:schemeClr val="tx1"/>
                </a:solidFill>
                <a:latin typeface="Helvetica" pitchFamily="2" charset="0"/>
              </a:defRPr>
            </a:lvl9pPr>
          </a:lstStyle>
          <a:p>
            <a:pPr algn="ctr"/>
            <a:r>
              <a:rPr lang="en-US" altLang="zh-CN">
                <a:ea typeface="宋体" panose="02010600030101010101" pitchFamily="2" charset="-122"/>
              </a:rPr>
              <a:t>Mirror and then stripe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957"/>
                                        </p:tgtEl>
                                        <p:attrNameLst>
                                          <p:attrName>style.visibility</p:attrName>
                                        </p:attrNameLst>
                                      </p:cBhvr>
                                      <p:to>
                                        <p:strVal val="visible"/>
                                      </p:to>
                                    </p:set>
                                    <p:anim calcmode="lin" valueType="num">
                                      <p:cBhvr additive="base">
                                        <p:cTn id="7" dur="500" fill="hold"/>
                                        <p:tgtEl>
                                          <p:spTgt spid="125957"/>
                                        </p:tgtEl>
                                        <p:attrNameLst>
                                          <p:attrName>ppt_x</p:attrName>
                                        </p:attrNameLst>
                                      </p:cBhvr>
                                      <p:tavLst>
                                        <p:tav tm="0">
                                          <p:val>
                                            <p:strVal val="#ppt_x"/>
                                          </p:val>
                                        </p:tav>
                                        <p:tav tm="100000">
                                          <p:val>
                                            <p:strVal val="#ppt_x"/>
                                          </p:val>
                                        </p:tav>
                                      </p:tavLst>
                                    </p:anim>
                                    <p:anim calcmode="lin" valueType="num">
                                      <p:cBhvr additive="base">
                                        <p:cTn id="8" dur="500" fill="hold"/>
                                        <p:tgtEl>
                                          <p:spTgt spid="12595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5958"/>
                                        </p:tgtEl>
                                        <p:attrNameLst>
                                          <p:attrName>style.visibility</p:attrName>
                                        </p:attrNameLst>
                                      </p:cBhvr>
                                      <p:to>
                                        <p:strVal val="visible"/>
                                      </p:to>
                                    </p:set>
                                    <p:anim calcmode="lin" valueType="num">
                                      <p:cBhvr additive="base">
                                        <p:cTn id="13" dur="500" fill="hold"/>
                                        <p:tgtEl>
                                          <p:spTgt spid="125958"/>
                                        </p:tgtEl>
                                        <p:attrNameLst>
                                          <p:attrName>ppt_x</p:attrName>
                                        </p:attrNameLst>
                                      </p:cBhvr>
                                      <p:tavLst>
                                        <p:tav tm="0">
                                          <p:val>
                                            <p:strVal val="#ppt_x"/>
                                          </p:val>
                                        </p:tav>
                                        <p:tav tm="100000">
                                          <p:val>
                                            <p:strVal val="#ppt_x"/>
                                          </p:val>
                                        </p:tav>
                                      </p:tavLst>
                                    </p:anim>
                                    <p:anim calcmode="lin" valueType="num">
                                      <p:cBhvr additive="base">
                                        <p:cTn id="14" dur="500" fill="hold"/>
                                        <p:tgtEl>
                                          <p:spTgt spid="1259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animBg="1"/>
      <p:bldP spid="12595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B446EE59-A7AE-9340-8B62-DC5A721A0986}"/>
              </a:ext>
            </a:extLst>
          </p:cNvPr>
          <p:cNvSpPr>
            <a:spLocks noGrp="1" noChangeArrowheads="1"/>
          </p:cNvSpPr>
          <p:nvPr>
            <p:ph type="title"/>
          </p:nvPr>
        </p:nvSpPr>
        <p:spPr/>
        <p:txBody>
          <a:bodyPr/>
          <a:lstStyle/>
          <a:p>
            <a:pPr>
              <a:defRPr/>
            </a:pPr>
            <a:r>
              <a:rPr lang="en-US" altLang="zh-CN">
                <a:ea typeface="宋体" charset="0"/>
              </a:rPr>
              <a:t>Stable-Storage Implementation</a:t>
            </a:r>
          </a:p>
        </p:txBody>
      </p:sp>
      <p:sp>
        <p:nvSpPr>
          <p:cNvPr id="47107" name="Rectangle 3">
            <a:extLst>
              <a:ext uri="{FF2B5EF4-FFF2-40B4-BE49-F238E27FC236}">
                <a16:creationId xmlns:a16="http://schemas.microsoft.com/office/drawing/2014/main" id="{43379C3E-2B2F-8043-920D-91D6253F387A}"/>
              </a:ext>
            </a:extLst>
          </p:cNvPr>
          <p:cNvSpPr>
            <a:spLocks noGrp="1" noChangeArrowheads="1"/>
          </p:cNvSpPr>
          <p:nvPr>
            <p:ph type="body" idx="1"/>
          </p:nvPr>
        </p:nvSpPr>
        <p:spPr/>
        <p:txBody>
          <a:bodyPr/>
          <a:lstStyle/>
          <a:p>
            <a:r>
              <a:rPr lang="en-US" altLang="zh-CN">
                <a:ea typeface="宋体" panose="02010600030101010101" pitchFamily="2" charset="-122"/>
              </a:rPr>
              <a:t>Write-ahead log scheme requires stable storage.</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To implement stable storage:</a:t>
            </a:r>
          </a:p>
          <a:p>
            <a:pPr lvl="1"/>
            <a:r>
              <a:rPr lang="en-US" altLang="zh-CN">
                <a:solidFill>
                  <a:srgbClr val="FF0000"/>
                </a:solidFill>
                <a:ea typeface="宋体" panose="02010600030101010101" pitchFamily="2" charset="-122"/>
              </a:rPr>
              <a:t>Replicate</a:t>
            </a:r>
            <a:r>
              <a:rPr lang="en-US" altLang="zh-CN">
                <a:ea typeface="宋体" panose="02010600030101010101" pitchFamily="2" charset="-122"/>
              </a:rPr>
              <a:t> information on more than one nonvolatile storage media with independent failure modes.</a:t>
            </a:r>
          </a:p>
          <a:p>
            <a:pPr lvl="1"/>
            <a:r>
              <a:rPr lang="en-US" altLang="zh-CN">
                <a:ea typeface="宋体" panose="02010600030101010101" pitchFamily="2" charset="-122"/>
              </a:rPr>
              <a:t>Update information in a controlled manner to ensure that we can recover the stable data after any failure during data transfer or recovery.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AB67D46A-659E-3248-8F06-3CE2185A290C}"/>
              </a:ext>
            </a:extLst>
          </p:cNvPr>
          <p:cNvSpPr>
            <a:spLocks noGrp="1" noChangeArrowheads="1"/>
          </p:cNvSpPr>
          <p:nvPr>
            <p:ph type="title"/>
          </p:nvPr>
        </p:nvSpPr>
        <p:spPr/>
        <p:txBody>
          <a:bodyPr/>
          <a:lstStyle/>
          <a:p>
            <a:pPr>
              <a:defRPr/>
            </a:pPr>
            <a:r>
              <a:rPr lang="en-US" altLang="zh-CN">
                <a:ea typeface="宋体" charset="0"/>
              </a:rPr>
              <a:t>Overview of Mass Storage Structure</a:t>
            </a:r>
          </a:p>
        </p:txBody>
      </p:sp>
      <p:sp>
        <p:nvSpPr>
          <p:cNvPr id="8195" name="Rectangle 3">
            <a:extLst>
              <a:ext uri="{FF2B5EF4-FFF2-40B4-BE49-F238E27FC236}">
                <a16:creationId xmlns:a16="http://schemas.microsoft.com/office/drawing/2014/main" id="{703BD4B3-5DC4-5046-81C0-32F376B76366}"/>
              </a:ext>
            </a:extLst>
          </p:cNvPr>
          <p:cNvSpPr>
            <a:spLocks noGrp="1" noChangeArrowheads="1"/>
          </p:cNvSpPr>
          <p:nvPr>
            <p:ph type="body" idx="1"/>
          </p:nvPr>
        </p:nvSpPr>
        <p:spPr/>
        <p:txBody>
          <a:bodyPr/>
          <a:lstStyle/>
          <a:p>
            <a:r>
              <a:rPr lang="en-US" altLang="zh-CN" sz="1600">
                <a:ea typeface="宋体" panose="02010600030101010101" pitchFamily="2" charset="-122"/>
              </a:rPr>
              <a:t>Magnetic disks provide bulk of secondary storage of modern computers</a:t>
            </a:r>
          </a:p>
          <a:p>
            <a:pPr lvl="1"/>
            <a:r>
              <a:rPr lang="en-US" altLang="zh-CN" sz="1600">
                <a:ea typeface="宋体" panose="02010600030101010101" pitchFamily="2" charset="-122"/>
              </a:rPr>
              <a:t>Drives rotate at 60 to 200 times per second</a:t>
            </a:r>
          </a:p>
          <a:p>
            <a:pPr lvl="1"/>
            <a:r>
              <a:rPr lang="en-US" altLang="zh-CN" sz="1600" b="1">
                <a:ea typeface="宋体" panose="02010600030101010101" pitchFamily="2" charset="-122"/>
              </a:rPr>
              <a:t>Transfer rate</a:t>
            </a:r>
            <a:r>
              <a:rPr lang="en-US" altLang="zh-CN" sz="1600">
                <a:ea typeface="宋体" panose="02010600030101010101" pitchFamily="2" charset="-122"/>
              </a:rPr>
              <a:t> is rate at which data flow between drive and computer</a:t>
            </a:r>
          </a:p>
          <a:p>
            <a:pPr lvl="1"/>
            <a:r>
              <a:rPr lang="en-US" altLang="zh-CN" sz="1600" b="1">
                <a:ea typeface="宋体" panose="02010600030101010101" pitchFamily="2" charset="-122"/>
              </a:rPr>
              <a:t>Positioning time</a:t>
            </a:r>
            <a:r>
              <a:rPr lang="en-US" altLang="zh-CN" sz="1600">
                <a:ea typeface="宋体" panose="02010600030101010101" pitchFamily="2" charset="-122"/>
              </a:rPr>
              <a:t> (</a:t>
            </a:r>
            <a:r>
              <a:rPr lang="en-US" altLang="zh-CN" sz="1600" b="1">
                <a:ea typeface="宋体" panose="02010600030101010101" pitchFamily="2" charset="-122"/>
              </a:rPr>
              <a:t>random-access time</a:t>
            </a:r>
            <a:r>
              <a:rPr lang="en-US" altLang="zh-CN" sz="1600">
                <a:ea typeface="宋体" panose="02010600030101010101" pitchFamily="2" charset="-122"/>
              </a:rPr>
              <a:t>) is time to move disk arm to desired cylinder (</a:t>
            </a:r>
            <a:r>
              <a:rPr lang="en-US" altLang="zh-CN" sz="1600" b="1">
                <a:ea typeface="宋体" panose="02010600030101010101" pitchFamily="2" charset="-122"/>
              </a:rPr>
              <a:t>seek time</a:t>
            </a:r>
            <a:r>
              <a:rPr lang="en-US" altLang="zh-CN" sz="1600">
                <a:ea typeface="宋体" panose="02010600030101010101" pitchFamily="2" charset="-122"/>
              </a:rPr>
              <a:t>) and time for desired sector to rotate under the disk head (</a:t>
            </a:r>
            <a:r>
              <a:rPr lang="en-US" altLang="zh-CN" sz="1600" b="1">
                <a:ea typeface="宋体" panose="02010600030101010101" pitchFamily="2" charset="-122"/>
              </a:rPr>
              <a:t>rotational latency</a:t>
            </a:r>
            <a:r>
              <a:rPr lang="en-US" altLang="zh-CN" sz="1600">
                <a:ea typeface="宋体" panose="02010600030101010101" pitchFamily="2" charset="-122"/>
              </a:rPr>
              <a:t>)</a:t>
            </a:r>
          </a:p>
          <a:p>
            <a:pPr lvl="1"/>
            <a:r>
              <a:rPr lang="en-US" altLang="zh-CN" sz="1600" b="1">
                <a:ea typeface="宋体" panose="02010600030101010101" pitchFamily="2" charset="-122"/>
              </a:rPr>
              <a:t>Head crash</a:t>
            </a:r>
            <a:r>
              <a:rPr lang="en-US" altLang="zh-CN" sz="1600">
                <a:ea typeface="宋体" panose="02010600030101010101" pitchFamily="2" charset="-122"/>
              </a:rPr>
              <a:t> results from disk head making contact with the disk surface</a:t>
            </a:r>
          </a:p>
          <a:p>
            <a:pPr lvl="2"/>
            <a:r>
              <a:rPr lang="en-US" altLang="zh-CN" sz="1600">
                <a:ea typeface="宋体" panose="02010600030101010101" pitchFamily="2" charset="-122"/>
              </a:rPr>
              <a:t>That’s bad</a:t>
            </a:r>
          </a:p>
          <a:p>
            <a:r>
              <a:rPr lang="en-US" altLang="zh-CN" sz="1600">
                <a:ea typeface="宋体" panose="02010600030101010101" pitchFamily="2" charset="-122"/>
              </a:rPr>
              <a:t>Disks can be removable</a:t>
            </a:r>
          </a:p>
          <a:p>
            <a:r>
              <a:rPr lang="en-US" altLang="zh-CN" sz="1600">
                <a:ea typeface="宋体" panose="02010600030101010101" pitchFamily="2" charset="-122"/>
              </a:rPr>
              <a:t>Drive attached to computer via </a:t>
            </a:r>
            <a:r>
              <a:rPr lang="en-US" altLang="zh-CN" sz="1600" b="1">
                <a:ea typeface="宋体" panose="02010600030101010101" pitchFamily="2" charset="-122"/>
              </a:rPr>
              <a:t>I/O bus</a:t>
            </a:r>
          </a:p>
          <a:p>
            <a:pPr lvl="1"/>
            <a:r>
              <a:rPr lang="en-US" altLang="zh-CN" sz="1600">
                <a:ea typeface="宋体" panose="02010600030101010101" pitchFamily="2" charset="-122"/>
              </a:rPr>
              <a:t>Buses vary, including </a:t>
            </a:r>
            <a:r>
              <a:rPr lang="en-US" altLang="zh-CN" sz="1600" b="1">
                <a:ea typeface="宋体" panose="02010600030101010101" pitchFamily="2" charset="-122"/>
              </a:rPr>
              <a:t>EIDE, ATA, SATA, USB, Fiber Channel, SCSI</a:t>
            </a:r>
          </a:p>
          <a:p>
            <a:pPr lvl="1"/>
            <a:r>
              <a:rPr lang="en-US" altLang="zh-CN" sz="1600" b="1">
                <a:ea typeface="宋体" panose="02010600030101010101" pitchFamily="2" charset="-122"/>
              </a:rPr>
              <a:t>Host controller</a:t>
            </a:r>
            <a:r>
              <a:rPr lang="en-US" altLang="zh-CN" sz="1600">
                <a:ea typeface="宋体" panose="02010600030101010101" pitchFamily="2" charset="-122"/>
              </a:rPr>
              <a:t> in computer uses bus to talk to </a:t>
            </a:r>
            <a:r>
              <a:rPr lang="en-US" altLang="zh-CN" sz="1600" b="1">
                <a:ea typeface="宋体" panose="02010600030101010101" pitchFamily="2" charset="-122"/>
              </a:rPr>
              <a:t>disk controller</a:t>
            </a:r>
            <a:r>
              <a:rPr lang="en-US" altLang="zh-CN" sz="1600">
                <a:ea typeface="宋体" panose="02010600030101010101" pitchFamily="2" charset="-122"/>
              </a:rPr>
              <a:t> built into drive or storage array</a:t>
            </a:r>
          </a:p>
          <a:p>
            <a:endParaRPr lang="zh-CN" altLang="en-US" sz="160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939EB4F1-8FF3-B446-92C9-CC59C1461B7A}"/>
              </a:ext>
            </a:extLst>
          </p:cNvPr>
          <p:cNvSpPr>
            <a:spLocks noGrp="1" noChangeArrowheads="1"/>
          </p:cNvSpPr>
          <p:nvPr>
            <p:ph type="title"/>
          </p:nvPr>
        </p:nvSpPr>
        <p:spPr/>
        <p:txBody>
          <a:bodyPr/>
          <a:lstStyle/>
          <a:p>
            <a:pPr>
              <a:defRPr/>
            </a:pPr>
            <a:r>
              <a:rPr lang="en-US" altLang="zh-CN">
                <a:ea typeface="宋体" charset="0"/>
              </a:rPr>
              <a:t>Tertiary Storage Devices</a:t>
            </a:r>
          </a:p>
        </p:txBody>
      </p:sp>
      <p:sp>
        <p:nvSpPr>
          <p:cNvPr id="48131" name="Rectangle 3">
            <a:extLst>
              <a:ext uri="{FF2B5EF4-FFF2-40B4-BE49-F238E27FC236}">
                <a16:creationId xmlns:a16="http://schemas.microsoft.com/office/drawing/2014/main" id="{939A72D0-71F8-0347-BD89-EFB7DAAB46A8}"/>
              </a:ext>
            </a:extLst>
          </p:cNvPr>
          <p:cNvSpPr>
            <a:spLocks noGrp="1" noChangeArrowheads="1"/>
          </p:cNvSpPr>
          <p:nvPr>
            <p:ph type="body" idx="1"/>
          </p:nvPr>
        </p:nvSpPr>
        <p:spPr/>
        <p:txBody>
          <a:bodyPr/>
          <a:lstStyle/>
          <a:p>
            <a:r>
              <a:rPr lang="en-US" altLang="zh-CN">
                <a:ea typeface="宋体" panose="02010600030101010101" pitchFamily="2" charset="-122"/>
              </a:rPr>
              <a:t>Low cost is the defining characteristic of tertiary storage.</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Generally, tertiary storage is built using </a:t>
            </a:r>
            <a:r>
              <a:rPr lang="en-US" altLang="zh-CN" i="1">
                <a:ea typeface="宋体" panose="02010600030101010101" pitchFamily="2" charset="-122"/>
              </a:rPr>
              <a:t>removable media</a:t>
            </a:r>
            <a:br>
              <a:rPr lang="en-US" altLang="zh-CN" i="1">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Common examples of removable media are floppy disks and CD-ROMs; other types are available.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0FE7490B-9650-A247-A0F4-F412B97D2EB0}"/>
              </a:ext>
            </a:extLst>
          </p:cNvPr>
          <p:cNvSpPr>
            <a:spLocks noGrp="1" noChangeArrowheads="1"/>
          </p:cNvSpPr>
          <p:nvPr>
            <p:ph type="title"/>
          </p:nvPr>
        </p:nvSpPr>
        <p:spPr/>
        <p:txBody>
          <a:bodyPr/>
          <a:lstStyle/>
          <a:p>
            <a:pPr>
              <a:defRPr/>
            </a:pPr>
            <a:r>
              <a:rPr lang="en-US" altLang="zh-CN">
                <a:ea typeface="宋体" charset="0"/>
              </a:rPr>
              <a:t>Removable Disks</a:t>
            </a:r>
          </a:p>
        </p:txBody>
      </p:sp>
      <p:sp>
        <p:nvSpPr>
          <p:cNvPr id="49155" name="Rectangle 3">
            <a:extLst>
              <a:ext uri="{FF2B5EF4-FFF2-40B4-BE49-F238E27FC236}">
                <a16:creationId xmlns:a16="http://schemas.microsoft.com/office/drawing/2014/main" id="{23139F67-BA69-9344-A31E-4445D3C66AF8}"/>
              </a:ext>
            </a:extLst>
          </p:cNvPr>
          <p:cNvSpPr>
            <a:spLocks noGrp="1" noChangeArrowheads="1"/>
          </p:cNvSpPr>
          <p:nvPr>
            <p:ph type="body" idx="1"/>
          </p:nvPr>
        </p:nvSpPr>
        <p:spPr>
          <a:xfrm>
            <a:off x="838200" y="1300163"/>
            <a:ext cx="7848600" cy="4876800"/>
          </a:xfrm>
        </p:spPr>
        <p:txBody>
          <a:bodyPr/>
          <a:lstStyle/>
          <a:p>
            <a:r>
              <a:rPr lang="en-US" altLang="zh-CN">
                <a:ea typeface="宋体" panose="02010600030101010101" pitchFamily="2" charset="-122"/>
              </a:rPr>
              <a:t>Floppy disk — thin flexible disk coated with magnetic material, enclosed in a protective plastic case.</a:t>
            </a:r>
            <a:br>
              <a:rPr lang="en-US" altLang="zh-CN">
                <a:ea typeface="宋体" panose="02010600030101010101" pitchFamily="2" charset="-122"/>
              </a:rPr>
            </a:br>
            <a:endParaRPr lang="en-US" altLang="zh-CN">
              <a:ea typeface="宋体" panose="02010600030101010101" pitchFamily="2" charset="-122"/>
            </a:endParaRPr>
          </a:p>
          <a:p>
            <a:pPr lvl="1"/>
            <a:r>
              <a:rPr lang="en-US" altLang="zh-CN">
                <a:ea typeface="宋体" panose="02010600030101010101" pitchFamily="2" charset="-122"/>
              </a:rPr>
              <a:t>Most floppies hold about 1 MB; similar technology is used for removable disks that hold more than 1 GB.</a:t>
            </a:r>
          </a:p>
          <a:p>
            <a:pPr lvl="1"/>
            <a:r>
              <a:rPr lang="en-US" altLang="zh-CN">
                <a:ea typeface="宋体" panose="02010600030101010101" pitchFamily="2" charset="-122"/>
              </a:rPr>
              <a:t>Removable magnetic disks can be nearly as fast as hard disks, but they are at a greater risk of damage from exposure.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B851352C-03F2-3740-AB63-B0B1CD69860B}"/>
              </a:ext>
            </a:extLst>
          </p:cNvPr>
          <p:cNvSpPr>
            <a:spLocks noGrp="1" noChangeArrowheads="1"/>
          </p:cNvSpPr>
          <p:nvPr>
            <p:ph type="title"/>
          </p:nvPr>
        </p:nvSpPr>
        <p:spPr/>
        <p:txBody>
          <a:bodyPr/>
          <a:lstStyle/>
          <a:p>
            <a:pPr>
              <a:defRPr/>
            </a:pPr>
            <a:r>
              <a:rPr lang="en-US" altLang="zh-CN">
                <a:ea typeface="宋体" charset="0"/>
              </a:rPr>
              <a:t>Removable Disks (Cont.)</a:t>
            </a:r>
          </a:p>
        </p:txBody>
      </p:sp>
      <p:sp>
        <p:nvSpPr>
          <p:cNvPr id="50179" name="Rectangle 3">
            <a:extLst>
              <a:ext uri="{FF2B5EF4-FFF2-40B4-BE49-F238E27FC236}">
                <a16:creationId xmlns:a16="http://schemas.microsoft.com/office/drawing/2014/main" id="{77146359-B8CD-004E-9233-D39A542D1980}"/>
              </a:ext>
            </a:extLst>
          </p:cNvPr>
          <p:cNvSpPr>
            <a:spLocks noGrp="1" noChangeArrowheads="1"/>
          </p:cNvSpPr>
          <p:nvPr>
            <p:ph type="body" idx="1"/>
          </p:nvPr>
        </p:nvSpPr>
        <p:spPr/>
        <p:txBody>
          <a:bodyPr/>
          <a:lstStyle/>
          <a:p>
            <a:r>
              <a:rPr lang="en-US" altLang="zh-CN">
                <a:ea typeface="宋体" panose="02010600030101010101" pitchFamily="2" charset="-122"/>
              </a:rPr>
              <a:t>A magneto-optic disk records data on a rigid platter coated with magnetic material.</a:t>
            </a:r>
          </a:p>
          <a:p>
            <a:pPr lvl="1"/>
            <a:r>
              <a:rPr lang="en-US" altLang="zh-CN">
                <a:ea typeface="宋体" panose="02010600030101010101" pitchFamily="2" charset="-122"/>
              </a:rPr>
              <a:t>Laser heat is used to amplify a large, weak magnetic field to record a bit.</a:t>
            </a:r>
          </a:p>
          <a:p>
            <a:pPr lvl="1"/>
            <a:r>
              <a:rPr lang="en-US" altLang="zh-CN">
                <a:ea typeface="宋体" panose="02010600030101010101" pitchFamily="2" charset="-122"/>
              </a:rPr>
              <a:t>Laser light is also used to read data (Kerr effect).</a:t>
            </a:r>
          </a:p>
          <a:p>
            <a:pPr lvl="1"/>
            <a:r>
              <a:rPr lang="en-US" altLang="zh-CN">
                <a:ea typeface="宋体" panose="02010600030101010101" pitchFamily="2" charset="-122"/>
              </a:rPr>
              <a:t>The magneto-optic head flies much farther from the disk surface than a magnetic disk head, and the magnetic material is covered with a protective layer of plastic or glass; resistant to head crashes.</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Optical disks do not use magnetism; they employ special materials that are altered by laser light.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960A508A-5B39-F24C-988A-DE3541DA5EFD}"/>
              </a:ext>
            </a:extLst>
          </p:cNvPr>
          <p:cNvSpPr>
            <a:spLocks noGrp="1" noChangeArrowheads="1"/>
          </p:cNvSpPr>
          <p:nvPr>
            <p:ph type="title"/>
          </p:nvPr>
        </p:nvSpPr>
        <p:spPr/>
        <p:txBody>
          <a:bodyPr/>
          <a:lstStyle/>
          <a:p>
            <a:pPr>
              <a:defRPr/>
            </a:pPr>
            <a:r>
              <a:rPr lang="en-US" altLang="zh-CN">
                <a:ea typeface="宋体" charset="0"/>
              </a:rPr>
              <a:t>WORM Disks</a:t>
            </a:r>
          </a:p>
        </p:txBody>
      </p:sp>
      <p:sp>
        <p:nvSpPr>
          <p:cNvPr id="51203" name="Rectangle 3">
            <a:extLst>
              <a:ext uri="{FF2B5EF4-FFF2-40B4-BE49-F238E27FC236}">
                <a16:creationId xmlns:a16="http://schemas.microsoft.com/office/drawing/2014/main" id="{04115DB9-9F00-244A-BD95-38E69CD2D597}"/>
              </a:ext>
            </a:extLst>
          </p:cNvPr>
          <p:cNvSpPr>
            <a:spLocks noGrp="1" noChangeArrowheads="1"/>
          </p:cNvSpPr>
          <p:nvPr>
            <p:ph type="body" idx="1"/>
          </p:nvPr>
        </p:nvSpPr>
        <p:spPr/>
        <p:txBody>
          <a:bodyPr/>
          <a:lstStyle/>
          <a:p>
            <a:r>
              <a:rPr lang="en-US" altLang="zh-CN">
                <a:ea typeface="宋体" panose="02010600030101010101" pitchFamily="2" charset="-122"/>
              </a:rPr>
              <a:t>The data on read-write disks can be modified over and over.</a:t>
            </a:r>
          </a:p>
          <a:p>
            <a:r>
              <a:rPr lang="en-US" altLang="zh-CN">
                <a:ea typeface="宋体" panose="02010600030101010101" pitchFamily="2" charset="-122"/>
              </a:rPr>
              <a:t>WORM (“Write Once, Read Many Times”) disks can be written only once.</a:t>
            </a:r>
          </a:p>
          <a:p>
            <a:r>
              <a:rPr lang="en-US" altLang="zh-CN">
                <a:ea typeface="宋体" panose="02010600030101010101" pitchFamily="2" charset="-122"/>
              </a:rPr>
              <a:t>Thin aluminum film sandwiched between two glass or plastic platters.</a:t>
            </a:r>
          </a:p>
          <a:p>
            <a:r>
              <a:rPr lang="en-US" altLang="zh-CN">
                <a:ea typeface="宋体" panose="02010600030101010101" pitchFamily="2" charset="-122"/>
              </a:rPr>
              <a:t>To write a bit, the drive uses a laser light to burn a small hole through the aluminum; information can be destroyed but not altered.</a:t>
            </a:r>
          </a:p>
          <a:p>
            <a:r>
              <a:rPr lang="en-US" altLang="zh-CN">
                <a:ea typeface="宋体" panose="02010600030101010101" pitchFamily="2" charset="-122"/>
              </a:rPr>
              <a:t>Very durable and reliable.</a:t>
            </a:r>
          </a:p>
          <a:p>
            <a:r>
              <a:rPr lang="en-US" altLang="zh-CN" i="1">
                <a:ea typeface="宋体" panose="02010600030101010101" pitchFamily="2" charset="-122"/>
              </a:rPr>
              <a:t>Read Only</a:t>
            </a:r>
            <a:r>
              <a:rPr lang="en-US" altLang="zh-CN">
                <a:ea typeface="宋体" panose="02010600030101010101" pitchFamily="2" charset="-122"/>
              </a:rPr>
              <a:t> disks, such ad CD-ROM and DVD, come from the factory with the data pre-recorded.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89B652DA-CE89-CC4D-BFE1-B613FDEDDB4C}"/>
              </a:ext>
            </a:extLst>
          </p:cNvPr>
          <p:cNvSpPr>
            <a:spLocks noGrp="1" noChangeArrowheads="1"/>
          </p:cNvSpPr>
          <p:nvPr>
            <p:ph type="title"/>
          </p:nvPr>
        </p:nvSpPr>
        <p:spPr/>
        <p:txBody>
          <a:bodyPr/>
          <a:lstStyle/>
          <a:p>
            <a:pPr>
              <a:defRPr/>
            </a:pPr>
            <a:r>
              <a:rPr lang="en-US" altLang="zh-CN">
                <a:ea typeface="宋体" charset="0"/>
              </a:rPr>
              <a:t>Tapes</a:t>
            </a:r>
          </a:p>
        </p:txBody>
      </p:sp>
      <p:sp>
        <p:nvSpPr>
          <p:cNvPr id="52227" name="Rectangle 3">
            <a:extLst>
              <a:ext uri="{FF2B5EF4-FFF2-40B4-BE49-F238E27FC236}">
                <a16:creationId xmlns:a16="http://schemas.microsoft.com/office/drawing/2014/main" id="{17AC7B31-AD2D-144F-8D4F-675331591A40}"/>
              </a:ext>
            </a:extLst>
          </p:cNvPr>
          <p:cNvSpPr>
            <a:spLocks noGrp="1" noChangeArrowheads="1"/>
          </p:cNvSpPr>
          <p:nvPr>
            <p:ph type="body" idx="1"/>
          </p:nvPr>
        </p:nvSpPr>
        <p:spPr/>
        <p:txBody>
          <a:bodyPr/>
          <a:lstStyle/>
          <a:p>
            <a:r>
              <a:rPr lang="en-US" altLang="zh-CN">
                <a:ea typeface="宋体" panose="02010600030101010101" pitchFamily="2" charset="-122"/>
              </a:rPr>
              <a:t>Compared to a disk, a tape is less expensive and holds more data, but random access is much slower.</a:t>
            </a:r>
          </a:p>
          <a:p>
            <a:r>
              <a:rPr lang="en-US" altLang="zh-CN">
                <a:ea typeface="宋体" panose="02010600030101010101" pitchFamily="2" charset="-122"/>
              </a:rPr>
              <a:t>Tape is an economical medium for purposes that do not require fast random access, e.g., backup copies of disk data, holding huge volumes of data.</a:t>
            </a:r>
          </a:p>
          <a:p>
            <a:r>
              <a:rPr lang="en-US" altLang="zh-CN">
                <a:ea typeface="宋体" panose="02010600030101010101" pitchFamily="2" charset="-122"/>
              </a:rPr>
              <a:t>Large tape installations typically use robotic tape changers that move tapes between tape drives and storage slots in a tape library.</a:t>
            </a:r>
          </a:p>
          <a:p>
            <a:pPr lvl="1"/>
            <a:r>
              <a:rPr lang="en-US" altLang="zh-CN">
                <a:ea typeface="宋体" panose="02010600030101010101" pitchFamily="2" charset="-122"/>
              </a:rPr>
              <a:t>stacker – library that holds a few tapes</a:t>
            </a:r>
          </a:p>
          <a:p>
            <a:pPr lvl="1"/>
            <a:r>
              <a:rPr lang="en-US" altLang="zh-CN">
                <a:ea typeface="宋体" panose="02010600030101010101" pitchFamily="2" charset="-122"/>
              </a:rPr>
              <a:t>silo – library that holds thousands of tapes </a:t>
            </a:r>
          </a:p>
          <a:p>
            <a:r>
              <a:rPr lang="en-US" altLang="zh-CN">
                <a:ea typeface="宋体" panose="02010600030101010101" pitchFamily="2" charset="-122"/>
              </a:rPr>
              <a:t>A disk-resident file can be </a:t>
            </a:r>
            <a:r>
              <a:rPr lang="en-US" altLang="zh-CN" i="1">
                <a:ea typeface="宋体" panose="02010600030101010101" pitchFamily="2" charset="-122"/>
              </a:rPr>
              <a:t>archived</a:t>
            </a:r>
            <a:r>
              <a:rPr lang="en-US" altLang="zh-CN">
                <a:ea typeface="宋体" panose="02010600030101010101" pitchFamily="2" charset="-122"/>
              </a:rPr>
              <a:t> to tape for low cost storage; the computer can </a:t>
            </a:r>
            <a:r>
              <a:rPr lang="en-US" altLang="zh-CN" i="1">
                <a:ea typeface="宋体" panose="02010600030101010101" pitchFamily="2" charset="-122"/>
              </a:rPr>
              <a:t>stage</a:t>
            </a:r>
            <a:r>
              <a:rPr lang="en-US" altLang="zh-CN">
                <a:ea typeface="宋体" panose="02010600030101010101" pitchFamily="2" charset="-122"/>
              </a:rPr>
              <a:t> it back into disk storage for active use.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87566134-5C7C-F641-94AD-848EAE769D4C}"/>
              </a:ext>
            </a:extLst>
          </p:cNvPr>
          <p:cNvSpPr>
            <a:spLocks noGrp="1" noChangeArrowheads="1"/>
          </p:cNvSpPr>
          <p:nvPr>
            <p:ph type="title"/>
          </p:nvPr>
        </p:nvSpPr>
        <p:spPr/>
        <p:txBody>
          <a:bodyPr/>
          <a:lstStyle/>
          <a:p>
            <a:pPr>
              <a:defRPr/>
            </a:pPr>
            <a:r>
              <a:rPr lang="en-US" altLang="zh-CN">
                <a:ea typeface="宋体" charset="0"/>
              </a:rPr>
              <a:t>Tape Library</a:t>
            </a:r>
          </a:p>
        </p:txBody>
      </p:sp>
      <p:pic>
        <p:nvPicPr>
          <p:cNvPr id="53251" name="Picture 3">
            <a:extLst>
              <a:ext uri="{FF2B5EF4-FFF2-40B4-BE49-F238E27FC236}">
                <a16:creationId xmlns:a16="http://schemas.microsoft.com/office/drawing/2014/main" id="{ED1617AC-70CA-D946-8BED-EA0279FF8BC2}"/>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08500" y="1428750"/>
            <a:ext cx="3521075" cy="4279900"/>
          </a:xfrm>
        </p:spPr>
      </p:pic>
      <p:pic>
        <p:nvPicPr>
          <p:cNvPr id="53252" name="Picture 4">
            <a:extLst>
              <a:ext uri="{FF2B5EF4-FFF2-40B4-BE49-F238E27FC236}">
                <a16:creationId xmlns:a16="http://schemas.microsoft.com/office/drawing/2014/main" id="{9938C948-CBE6-DB40-9FAA-0D2BA61A7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1423988"/>
            <a:ext cx="3221038" cy="428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99BD1B2C-0EA9-244B-B022-8A5BEEF01999}"/>
              </a:ext>
            </a:extLst>
          </p:cNvPr>
          <p:cNvSpPr>
            <a:spLocks noGrp="1" noChangeArrowheads="1"/>
          </p:cNvSpPr>
          <p:nvPr>
            <p:ph type="title"/>
          </p:nvPr>
        </p:nvSpPr>
        <p:spPr/>
        <p:txBody>
          <a:bodyPr/>
          <a:lstStyle/>
          <a:p>
            <a:pPr>
              <a:defRPr/>
            </a:pPr>
            <a:r>
              <a:rPr lang="en-US" altLang="zh-CN">
                <a:ea typeface="宋体" charset="0"/>
              </a:rPr>
              <a:t>Operating System Issues</a:t>
            </a:r>
          </a:p>
        </p:txBody>
      </p:sp>
      <p:sp>
        <p:nvSpPr>
          <p:cNvPr id="54275" name="Rectangle 3">
            <a:extLst>
              <a:ext uri="{FF2B5EF4-FFF2-40B4-BE49-F238E27FC236}">
                <a16:creationId xmlns:a16="http://schemas.microsoft.com/office/drawing/2014/main" id="{A596A3E6-BDF6-F041-B6B0-ACE6911B9F92}"/>
              </a:ext>
            </a:extLst>
          </p:cNvPr>
          <p:cNvSpPr>
            <a:spLocks noGrp="1" noChangeArrowheads="1"/>
          </p:cNvSpPr>
          <p:nvPr>
            <p:ph type="body" idx="1"/>
          </p:nvPr>
        </p:nvSpPr>
        <p:spPr/>
        <p:txBody>
          <a:bodyPr/>
          <a:lstStyle/>
          <a:p>
            <a:r>
              <a:rPr lang="en-US" altLang="zh-CN">
                <a:ea typeface="宋体" panose="02010600030101010101" pitchFamily="2" charset="-122"/>
              </a:rPr>
              <a:t>Major OS jobs are to manage physical devices and to present a virtual machine abstraction to applications</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For hard disks, the OS provides two abstraction:</a:t>
            </a:r>
          </a:p>
          <a:p>
            <a:pPr lvl="1"/>
            <a:r>
              <a:rPr lang="en-US" altLang="zh-CN">
                <a:ea typeface="宋体" panose="02010600030101010101" pitchFamily="2" charset="-122"/>
              </a:rPr>
              <a:t>Raw device – an array of data blocks.</a:t>
            </a:r>
          </a:p>
          <a:p>
            <a:pPr lvl="1"/>
            <a:r>
              <a:rPr lang="en-US" altLang="zh-CN">
                <a:ea typeface="宋体" panose="02010600030101010101" pitchFamily="2" charset="-122"/>
              </a:rPr>
              <a:t>File system – the OS queues and schedules the interleaved requests from several applications.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0EED1DBC-8485-2A46-90FB-1616D2EBF0BA}"/>
              </a:ext>
            </a:extLst>
          </p:cNvPr>
          <p:cNvSpPr>
            <a:spLocks noGrp="1" noChangeArrowheads="1"/>
          </p:cNvSpPr>
          <p:nvPr>
            <p:ph type="title"/>
          </p:nvPr>
        </p:nvSpPr>
        <p:spPr/>
        <p:txBody>
          <a:bodyPr/>
          <a:lstStyle/>
          <a:p>
            <a:pPr>
              <a:defRPr/>
            </a:pPr>
            <a:r>
              <a:rPr lang="en-US" altLang="zh-CN">
                <a:ea typeface="宋体" charset="0"/>
              </a:rPr>
              <a:t>Application Interface</a:t>
            </a:r>
          </a:p>
        </p:txBody>
      </p:sp>
      <p:sp>
        <p:nvSpPr>
          <p:cNvPr id="55299" name="Rectangle 3">
            <a:extLst>
              <a:ext uri="{FF2B5EF4-FFF2-40B4-BE49-F238E27FC236}">
                <a16:creationId xmlns:a16="http://schemas.microsoft.com/office/drawing/2014/main" id="{272A1FB8-6650-4F48-9713-62054114B76E}"/>
              </a:ext>
            </a:extLst>
          </p:cNvPr>
          <p:cNvSpPr>
            <a:spLocks noGrp="1" noChangeArrowheads="1"/>
          </p:cNvSpPr>
          <p:nvPr>
            <p:ph type="body" idx="1"/>
          </p:nvPr>
        </p:nvSpPr>
        <p:spPr/>
        <p:txBody>
          <a:bodyPr/>
          <a:lstStyle/>
          <a:p>
            <a:r>
              <a:rPr lang="en-US" altLang="zh-CN">
                <a:ea typeface="宋体" panose="02010600030101010101" pitchFamily="2" charset="-122"/>
              </a:rPr>
              <a:t>Most OSs  handle removable disks almost exactly like fixed disks — a new cartridge is formatted and an empty file system is generated on the disk.</a:t>
            </a:r>
          </a:p>
          <a:p>
            <a:r>
              <a:rPr lang="en-US" altLang="zh-CN">
                <a:ea typeface="宋体" panose="02010600030101010101" pitchFamily="2" charset="-122"/>
              </a:rPr>
              <a:t>Tapes are presented as a raw storage medium, i.e., and application does not open a file on the tape, it opens the </a:t>
            </a:r>
            <a:r>
              <a:rPr lang="en-US" altLang="zh-CN">
                <a:solidFill>
                  <a:srgbClr val="FF3300"/>
                </a:solidFill>
                <a:ea typeface="宋体" panose="02010600030101010101" pitchFamily="2" charset="-122"/>
              </a:rPr>
              <a:t>whole tape drive</a:t>
            </a:r>
            <a:r>
              <a:rPr lang="en-US" altLang="zh-CN">
                <a:ea typeface="宋体" panose="02010600030101010101" pitchFamily="2" charset="-122"/>
              </a:rPr>
              <a:t> as a raw device.</a:t>
            </a:r>
          </a:p>
          <a:p>
            <a:r>
              <a:rPr lang="en-US" altLang="zh-CN">
                <a:ea typeface="宋体" panose="02010600030101010101" pitchFamily="2" charset="-122"/>
              </a:rPr>
              <a:t>Usually the tape drive is reserved for the exclusive use of that application.</a:t>
            </a:r>
          </a:p>
          <a:p>
            <a:r>
              <a:rPr lang="en-US" altLang="zh-CN">
                <a:ea typeface="宋体" panose="02010600030101010101" pitchFamily="2" charset="-122"/>
              </a:rPr>
              <a:t>Since the OS does not provide file system services, the application must decide how to use the array of blocks.</a:t>
            </a:r>
          </a:p>
          <a:p>
            <a:r>
              <a:rPr lang="en-US" altLang="zh-CN">
                <a:ea typeface="宋体" panose="02010600030101010101" pitchFamily="2" charset="-122"/>
              </a:rPr>
              <a:t>Since every application makes up its own rules for how to organize a tape, a tape full of data can generally only be used by the program that created it.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1B94AE4B-EB64-E042-A7E5-A40B3F2E325D}"/>
              </a:ext>
            </a:extLst>
          </p:cNvPr>
          <p:cNvSpPr>
            <a:spLocks noGrp="1" noChangeArrowheads="1"/>
          </p:cNvSpPr>
          <p:nvPr>
            <p:ph type="title"/>
          </p:nvPr>
        </p:nvSpPr>
        <p:spPr/>
        <p:txBody>
          <a:bodyPr/>
          <a:lstStyle/>
          <a:p>
            <a:pPr>
              <a:defRPr/>
            </a:pPr>
            <a:r>
              <a:rPr lang="en-US" altLang="zh-CN">
                <a:ea typeface="宋体" charset="0"/>
              </a:rPr>
              <a:t>Tape Drives</a:t>
            </a:r>
          </a:p>
        </p:txBody>
      </p:sp>
      <p:sp>
        <p:nvSpPr>
          <p:cNvPr id="56323" name="Rectangle 3">
            <a:extLst>
              <a:ext uri="{FF2B5EF4-FFF2-40B4-BE49-F238E27FC236}">
                <a16:creationId xmlns:a16="http://schemas.microsoft.com/office/drawing/2014/main" id="{A34D7A04-16B6-6849-B68C-7FD9CF9AF1A7}"/>
              </a:ext>
            </a:extLst>
          </p:cNvPr>
          <p:cNvSpPr>
            <a:spLocks noGrp="1" noChangeArrowheads="1"/>
          </p:cNvSpPr>
          <p:nvPr>
            <p:ph type="body" idx="1"/>
          </p:nvPr>
        </p:nvSpPr>
        <p:spPr/>
        <p:txBody>
          <a:bodyPr/>
          <a:lstStyle/>
          <a:p>
            <a:r>
              <a:rPr lang="en-US" altLang="zh-CN">
                <a:ea typeface="宋体" panose="02010600030101010101" pitchFamily="2" charset="-122"/>
              </a:rPr>
              <a:t>The basic operations for a tape drive differ from those of a disk drive.</a:t>
            </a:r>
          </a:p>
          <a:p>
            <a:r>
              <a:rPr lang="en-US" altLang="zh-CN" b="1">
                <a:ea typeface="宋体" panose="02010600030101010101" pitchFamily="2" charset="-122"/>
              </a:rPr>
              <a:t>locate</a:t>
            </a:r>
            <a:r>
              <a:rPr lang="en-US" altLang="zh-CN">
                <a:ea typeface="宋体" panose="02010600030101010101" pitchFamily="2" charset="-122"/>
              </a:rPr>
              <a:t> positions the tape to a specific logical block, not an entire track (corresponds to </a:t>
            </a:r>
            <a:r>
              <a:rPr lang="en-US" altLang="zh-CN" b="1">
                <a:ea typeface="宋体" panose="02010600030101010101" pitchFamily="2" charset="-122"/>
              </a:rPr>
              <a:t>seek</a:t>
            </a:r>
            <a:r>
              <a:rPr lang="en-US" altLang="zh-CN">
                <a:ea typeface="宋体" panose="02010600030101010101" pitchFamily="2" charset="-122"/>
              </a:rPr>
              <a:t>).</a:t>
            </a:r>
          </a:p>
          <a:p>
            <a:r>
              <a:rPr lang="en-US" altLang="zh-CN">
                <a:ea typeface="宋体" panose="02010600030101010101" pitchFamily="2" charset="-122"/>
              </a:rPr>
              <a:t>The </a:t>
            </a:r>
            <a:r>
              <a:rPr lang="en-US" altLang="zh-CN" b="1">
                <a:ea typeface="宋体" panose="02010600030101010101" pitchFamily="2" charset="-122"/>
              </a:rPr>
              <a:t>read position</a:t>
            </a:r>
            <a:r>
              <a:rPr lang="en-US" altLang="zh-CN">
                <a:ea typeface="宋体" panose="02010600030101010101" pitchFamily="2" charset="-122"/>
              </a:rPr>
              <a:t> operation returns the logical block number where the tape head is.</a:t>
            </a:r>
          </a:p>
          <a:p>
            <a:r>
              <a:rPr lang="en-US" altLang="zh-CN">
                <a:ea typeface="宋体" panose="02010600030101010101" pitchFamily="2" charset="-122"/>
              </a:rPr>
              <a:t>The </a:t>
            </a:r>
            <a:r>
              <a:rPr lang="en-US" altLang="zh-CN" b="1">
                <a:ea typeface="宋体" panose="02010600030101010101" pitchFamily="2" charset="-122"/>
              </a:rPr>
              <a:t>space</a:t>
            </a:r>
            <a:r>
              <a:rPr lang="en-US" altLang="zh-CN">
                <a:ea typeface="宋体" panose="02010600030101010101" pitchFamily="2" charset="-122"/>
              </a:rPr>
              <a:t> operation enables relative motion.</a:t>
            </a:r>
          </a:p>
          <a:p>
            <a:r>
              <a:rPr lang="en-US" altLang="zh-CN">
                <a:ea typeface="宋体" panose="02010600030101010101" pitchFamily="2" charset="-122"/>
              </a:rPr>
              <a:t>Tape drives are “append-only” devices; updating a block in the middle of the tape also effectively erases everything beyond that block.</a:t>
            </a:r>
          </a:p>
          <a:p>
            <a:r>
              <a:rPr lang="en-US" altLang="zh-CN">
                <a:ea typeface="宋体" panose="02010600030101010101" pitchFamily="2" charset="-122"/>
              </a:rPr>
              <a:t>An EOT mark is placed after a block that is written.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4F93F40E-03C6-B541-B576-26D0A58B317E}"/>
              </a:ext>
            </a:extLst>
          </p:cNvPr>
          <p:cNvSpPr>
            <a:spLocks noGrp="1" noChangeArrowheads="1"/>
          </p:cNvSpPr>
          <p:nvPr>
            <p:ph type="title"/>
          </p:nvPr>
        </p:nvSpPr>
        <p:spPr/>
        <p:txBody>
          <a:bodyPr/>
          <a:lstStyle/>
          <a:p>
            <a:pPr>
              <a:defRPr/>
            </a:pPr>
            <a:r>
              <a:rPr lang="en-US" altLang="zh-CN">
                <a:ea typeface="宋体" charset="0"/>
              </a:rPr>
              <a:t>File Naming</a:t>
            </a:r>
          </a:p>
        </p:txBody>
      </p:sp>
      <p:sp>
        <p:nvSpPr>
          <p:cNvPr id="57347" name="Rectangle 3">
            <a:extLst>
              <a:ext uri="{FF2B5EF4-FFF2-40B4-BE49-F238E27FC236}">
                <a16:creationId xmlns:a16="http://schemas.microsoft.com/office/drawing/2014/main" id="{6ED52C12-F954-784F-B036-BCD4802FBB6A}"/>
              </a:ext>
            </a:extLst>
          </p:cNvPr>
          <p:cNvSpPr>
            <a:spLocks noGrp="1" noChangeArrowheads="1"/>
          </p:cNvSpPr>
          <p:nvPr>
            <p:ph type="body" idx="1"/>
          </p:nvPr>
        </p:nvSpPr>
        <p:spPr/>
        <p:txBody>
          <a:bodyPr/>
          <a:lstStyle/>
          <a:p>
            <a:r>
              <a:rPr lang="en-US" altLang="zh-CN">
                <a:ea typeface="宋体" panose="02010600030101010101" pitchFamily="2" charset="-122"/>
              </a:rPr>
              <a:t>The issue of naming files on removable media is especially difficult when we want to write data on a removable cartridge on one computer, and then use the cartridge in another computer. </a:t>
            </a:r>
          </a:p>
          <a:p>
            <a:r>
              <a:rPr lang="en-US" altLang="zh-CN">
                <a:ea typeface="宋体" panose="02010600030101010101" pitchFamily="2" charset="-122"/>
              </a:rPr>
              <a:t>Contemporary OSs generally leave the name space problem unsolved for removable media, and depend on applications and users to figure out how to access and interpret the data.</a:t>
            </a:r>
          </a:p>
          <a:p>
            <a:r>
              <a:rPr lang="en-US" altLang="zh-CN">
                <a:ea typeface="宋体" panose="02010600030101010101" pitchFamily="2" charset="-122"/>
              </a:rPr>
              <a:t>Some kinds of removable media (e.g., CDs) are so well standardized that all computers use them the same way.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EAEE63-A575-FC4F-B6BF-AF84C3DA31C6}"/>
              </a:ext>
            </a:extLst>
          </p:cNvPr>
          <p:cNvSpPr>
            <a:spLocks noGrp="1"/>
          </p:cNvSpPr>
          <p:nvPr>
            <p:ph type="title"/>
          </p:nvPr>
        </p:nvSpPr>
        <p:spPr/>
        <p:txBody>
          <a:bodyPr/>
          <a:lstStyle/>
          <a:p>
            <a:pPr>
              <a:defRPr/>
            </a:pPr>
            <a:r>
              <a:rPr lang="en-US" altLang="zh-CN">
                <a:effectLst>
                  <a:outerShdw blurRad="38100" dist="38100" dir="2700000" algn="tl">
                    <a:srgbClr val="C0C0C0"/>
                  </a:outerShdw>
                </a:effectLst>
                <a:ea typeface="宋体" panose="02010600030101010101" pitchFamily="2" charset="-122"/>
              </a:rPr>
              <a:t>The</a:t>
            </a:r>
            <a:r>
              <a:rPr lang="zh-CN" altLang="en-US">
                <a:effectLst>
                  <a:outerShdw blurRad="38100" dist="38100" dir="2700000" algn="tl">
                    <a:srgbClr val="C0C0C0"/>
                  </a:outerShdw>
                </a:effectLst>
                <a:ea typeface="宋体" panose="02010600030101010101" pitchFamily="2" charset="-122"/>
              </a:rPr>
              <a:t> </a:t>
            </a:r>
            <a:r>
              <a:rPr lang="en-US" altLang="zh-CN">
                <a:effectLst>
                  <a:outerShdw blurRad="38100" dist="38100" dir="2700000" algn="tl">
                    <a:srgbClr val="C0C0C0"/>
                  </a:outerShdw>
                </a:effectLst>
                <a:ea typeface="宋体" panose="02010600030101010101" pitchFamily="2" charset="-122"/>
              </a:rPr>
              <a:t>Man</a:t>
            </a:r>
            <a:r>
              <a:rPr lang="zh-CN" altLang="en-US">
                <a:effectLst>
                  <a:outerShdw blurRad="38100" dist="38100" dir="2700000" algn="tl">
                    <a:srgbClr val="C0C0C0"/>
                  </a:outerShdw>
                </a:effectLst>
                <a:ea typeface="宋体" panose="02010600030101010101" pitchFamily="2" charset="-122"/>
              </a:rPr>
              <a:t> </a:t>
            </a:r>
            <a:r>
              <a:rPr lang="en-US" altLang="zh-CN">
                <a:effectLst>
                  <a:outerShdw blurRad="38100" dist="38100" dir="2700000" algn="tl">
                    <a:srgbClr val="C0C0C0"/>
                  </a:outerShdw>
                </a:effectLst>
                <a:ea typeface="宋体" panose="02010600030101010101" pitchFamily="2" charset="-122"/>
              </a:rPr>
              <a:t>Who</a:t>
            </a:r>
            <a:r>
              <a:rPr lang="zh-CN" altLang="en-US">
                <a:effectLst>
                  <a:outerShdw blurRad="38100" dist="38100" dir="2700000" algn="tl">
                    <a:srgbClr val="C0C0C0"/>
                  </a:outerShdw>
                </a:effectLst>
                <a:ea typeface="宋体" panose="02010600030101010101" pitchFamily="2" charset="-122"/>
              </a:rPr>
              <a:t> </a:t>
            </a:r>
            <a:r>
              <a:rPr lang="en-US" altLang="zh-CN">
                <a:effectLst>
                  <a:outerShdw blurRad="38100" dist="38100" dir="2700000" algn="tl">
                    <a:srgbClr val="C0C0C0"/>
                  </a:outerShdw>
                </a:effectLst>
                <a:ea typeface="宋体" panose="02010600030101010101" pitchFamily="2" charset="-122"/>
              </a:rPr>
              <a:t>Disappeared</a:t>
            </a:r>
            <a:r>
              <a:rPr lang="zh-CN" altLang="en-US">
                <a:effectLst>
                  <a:outerShdw blurRad="38100" dist="38100" dir="2700000" algn="tl">
                    <a:srgbClr val="C0C0C0"/>
                  </a:outerShdw>
                </a:effectLst>
                <a:ea typeface="宋体" panose="02010600030101010101" pitchFamily="2" charset="-122"/>
              </a:rPr>
              <a:t> </a:t>
            </a:r>
            <a:r>
              <a:rPr lang="en-US" altLang="zh-CN">
                <a:effectLst>
                  <a:outerShdw blurRad="38100" dist="38100" dir="2700000" algn="tl">
                    <a:srgbClr val="C0C0C0"/>
                  </a:outerShdw>
                </a:effectLst>
                <a:ea typeface="宋体" panose="02010600030101010101" pitchFamily="2" charset="-122"/>
              </a:rPr>
              <a:t>in</a:t>
            </a:r>
            <a:r>
              <a:rPr lang="zh-CN" altLang="en-US">
                <a:effectLst>
                  <a:outerShdw blurRad="38100" dist="38100" dir="2700000" algn="tl">
                    <a:srgbClr val="C0C0C0"/>
                  </a:outerShdw>
                </a:effectLst>
                <a:ea typeface="宋体" panose="02010600030101010101" pitchFamily="2" charset="-122"/>
              </a:rPr>
              <a:t> </a:t>
            </a:r>
            <a:r>
              <a:rPr lang="en-US" altLang="zh-CN">
                <a:effectLst>
                  <a:outerShdw blurRad="38100" dist="38100" dir="2700000" algn="tl">
                    <a:srgbClr val="C0C0C0"/>
                  </a:outerShdw>
                </a:effectLst>
                <a:ea typeface="宋体" panose="02010600030101010101" pitchFamily="2" charset="-122"/>
              </a:rPr>
              <a:t>2007</a:t>
            </a:r>
            <a:endParaRPr lang="zh-CN" altLang="en-US">
              <a:effectLst>
                <a:outerShdw blurRad="38100" dist="38100" dir="2700000" algn="tl">
                  <a:srgbClr val="C0C0C0"/>
                </a:outerShdw>
              </a:effectLst>
              <a:ea typeface="宋体" panose="02010600030101010101" pitchFamily="2" charset="-122"/>
            </a:endParaRPr>
          </a:p>
        </p:txBody>
      </p:sp>
      <p:sp>
        <p:nvSpPr>
          <p:cNvPr id="10243" name="内容占位符 2">
            <a:extLst>
              <a:ext uri="{FF2B5EF4-FFF2-40B4-BE49-F238E27FC236}">
                <a16:creationId xmlns:a16="http://schemas.microsoft.com/office/drawing/2014/main" id="{7D2D41E6-6F36-084C-9828-D97903C68119}"/>
              </a:ext>
            </a:extLst>
          </p:cNvPr>
          <p:cNvSpPr>
            <a:spLocks noGrp="1" noChangeArrowheads="1"/>
          </p:cNvSpPr>
          <p:nvPr>
            <p:ph idx="1"/>
          </p:nvPr>
        </p:nvSpPr>
        <p:spPr/>
        <p:txBody>
          <a:bodyPr/>
          <a:lstStyle/>
          <a:p>
            <a:r>
              <a:rPr lang="en-US" altLang="zh-CN">
                <a:ea typeface="宋体" panose="02010600030101010101" pitchFamily="2" charset="-122"/>
              </a:rPr>
              <a:t>Turing</a:t>
            </a:r>
            <a:r>
              <a:rPr lang="zh-CN" altLang="en-US">
                <a:ea typeface="宋体" panose="02010600030101010101" pitchFamily="2" charset="-122"/>
              </a:rPr>
              <a:t> </a:t>
            </a:r>
            <a:r>
              <a:rPr lang="en-US" altLang="zh-CN">
                <a:ea typeface="宋体" panose="02010600030101010101" pitchFamily="2" charset="-122"/>
              </a:rPr>
              <a:t>Award</a:t>
            </a:r>
            <a:r>
              <a:rPr lang="zh-CN" altLang="en-US">
                <a:ea typeface="宋体" panose="02010600030101010101" pitchFamily="2" charset="-122"/>
              </a:rPr>
              <a:t> </a:t>
            </a:r>
            <a:r>
              <a:rPr lang="en-US" altLang="zh-CN">
                <a:ea typeface="宋体" panose="02010600030101010101" pitchFamily="2" charset="-122"/>
              </a:rPr>
              <a:t>Laureate</a:t>
            </a:r>
            <a:endParaRPr lang="zh-CN" altLang="en-US">
              <a:ea typeface="宋体" panose="02010600030101010101" pitchFamily="2" charset="-122"/>
            </a:endParaRPr>
          </a:p>
        </p:txBody>
      </p:sp>
      <p:pic>
        <p:nvPicPr>
          <p:cNvPr id="10244" name="图片 3">
            <a:extLst>
              <a:ext uri="{FF2B5EF4-FFF2-40B4-BE49-F238E27FC236}">
                <a16:creationId xmlns:a16="http://schemas.microsoft.com/office/drawing/2014/main" id="{62B96471-7D9C-CE49-9C37-1FC1687871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2295525"/>
            <a:ext cx="4392613"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4">
            <a:extLst>
              <a:ext uri="{FF2B5EF4-FFF2-40B4-BE49-F238E27FC236}">
                <a16:creationId xmlns:a16="http://schemas.microsoft.com/office/drawing/2014/main" id="{57A55CFF-CF08-AB47-95BB-EE108753ED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0713" y="1643063"/>
            <a:ext cx="1206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4D9445AB-4E80-0444-ADD4-F71C16F07A9C}"/>
              </a:ext>
            </a:extLst>
          </p:cNvPr>
          <p:cNvSpPr>
            <a:spLocks noGrp="1" noChangeArrowheads="1"/>
          </p:cNvSpPr>
          <p:nvPr>
            <p:ph type="title"/>
          </p:nvPr>
        </p:nvSpPr>
        <p:spPr>
          <a:xfrm>
            <a:off x="1127125" y="454025"/>
            <a:ext cx="7405688" cy="457200"/>
          </a:xfrm>
        </p:spPr>
        <p:txBody>
          <a:bodyPr/>
          <a:lstStyle/>
          <a:p>
            <a:pPr>
              <a:defRPr/>
            </a:pPr>
            <a:r>
              <a:rPr lang="en-US" altLang="zh-CN" sz="2800" dirty="0">
                <a:ea typeface="宋体" charset="0"/>
              </a:rPr>
              <a:t>Hierarchical Storage Management (HSM)</a:t>
            </a:r>
          </a:p>
        </p:txBody>
      </p:sp>
      <p:sp>
        <p:nvSpPr>
          <p:cNvPr id="58371" name="Rectangle 3">
            <a:extLst>
              <a:ext uri="{FF2B5EF4-FFF2-40B4-BE49-F238E27FC236}">
                <a16:creationId xmlns:a16="http://schemas.microsoft.com/office/drawing/2014/main" id="{24852E1D-9E33-3846-814C-F0C1039F05B8}"/>
              </a:ext>
            </a:extLst>
          </p:cNvPr>
          <p:cNvSpPr>
            <a:spLocks noGrp="1" noChangeArrowheads="1"/>
          </p:cNvSpPr>
          <p:nvPr>
            <p:ph type="body" idx="1"/>
          </p:nvPr>
        </p:nvSpPr>
        <p:spPr/>
        <p:txBody>
          <a:bodyPr/>
          <a:lstStyle/>
          <a:p>
            <a:r>
              <a:rPr lang="en-US" altLang="zh-CN">
                <a:ea typeface="宋体" panose="02010600030101010101" pitchFamily="2" charset="-122"/>
              </a:rPr>
              <a:t>A hierarchical storage system extends the storage hierarchy beyond primary memory and secondary storage to incorporate tertiary storage — usually implemented as a jukebox of tapes or removable disks.</a:t>
            </a:r>
          </a:p>
          <a:p>
            <a:r>
              <a:rPr lang="en-US" altLang="zh-CN">
                <a:ea typeface="宋体" panose="02010600030101010101" pitchFamily="2" charset="-122"/>
              </a:rPr>
              <a:t>Usually incorporate tertiary storage by extending the file system.</a:t>
            </a:r>
          </a:p>
          <a:p>
            <a:pPr lvl="1"/>
            <a:r>
              <a:rPr lang="en-US" altLang="zh-CN">
                <a:ea typeface="宋体" panose="02010600030101010101" pitchFamily="2" charset="-122"/>
              </a:rPr>
              <a:t>Small and frequently used files remain on disk.</a:t>
            </a:r>
          </a:p>
          <a:p>
            <a:pPr lvl="1"/>
            <a:r>
              <a:rPr lang="en-US" altLang="zh-CN">
                <a:ea typeface="宋体" panose="02010600030101010101" pitchFamily="2" charset="-122"/>
              </a:rPr>
              <a:t>Large, old, inactive files are archived to the jukebox.</a:t>
            </a:r>
          </a:p>
          <a:p>
            <a:r>
              <a:rPr lang="en-US" altLang="zh-CN">
                <a:ea typeface="宋体" panose="02010600030101010101" pitchFamily="2" charset="-122"/>
              </a:rPr>
              <a:t>HSM is usually found in supercomputing centers and other large installations that have enormous volumes of data.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a:extLst>
              <a:ext uri="{FF2B5EF4-FFF2-40B4-BE49-F238E27FC236}">
                <a16:creationId xmlns:a16="http://schemas.microsoft.com/office/drawing/2014/main" id="{0806ECD5-80B7-8645-B591-5A864264DE35}"/>
              </a:ext>
            </a:extLst>
          </p:cNvPr>
          <p:cNvSpPr>
            <a:spLocks noGrp="1" noChangeArrowheads="1"/>
          </p:cNvSpPr>
          <p:nvPr>
            <p:ph type="title"/>
          </p:nvPr>
        </p:nvSpPr>
        <p:spPr/>
        <p:txBody>
          <a:bodyPr/>
          <a:lstStyle/>
          <a:p>
            <a:pPr>
              <a:defRPr/>
            </a:pPr>
            <a:r>
              <a:rPr lang="en-US" altLang="zh-CN">
                <a:ea typeface="宋体" charset="0"/>
              </a:rPr>
              <a:t>A Jukebox</a:t>
            </a:r>
          </a:p>
        </p:txBody>
      </p:sp>
      <p:sp>
        <p:nvSpPr>
          <p:cNvPr id="59395" name="Rectangle 3">
            <a:extLst>
              <a:ext uri="{FF2B5EF4-FFF2-40B4-BE49-F238E27FC236}">
                <a16:creationId xmlns:a16="http://schemas.microsoft.com/office/drawing/2014/main" id="{3315F238-7F19-7E4B-8AEE-224F01AE43BC}"/>
              </a:ext>
            </a:extLst>
          </p:cNvPr>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59396" name="Picture 4" descr="juke1">
            <a:extLst>
              <a:ext uri="{FF2B5EF4-FFF2-40B4-BE49-F238E27FC236}">
                <a16:creationId xmlns:a16="http://schemas.microsoft.com/office/drawing/2014/main" id="{45B478F6-7D78-CA4B-8C8A-EE2BB8079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2449513"/>
            <a:ext cx="1905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5" descr="juke2">
            <a:extLst>
              <a:ext uri="{FF2B5EF4-FFF2-40B4-BE49-F238E27FC236}">
                <a16:creationId xmlns:a16="http://schemas.microsoft.com/office/drawing/2014/main" id="{52614BD7-851E-244A-8BF8-4236FE491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5" y="2987675"/>
            <a:ext cx="19050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96EE2951-21E1-0041-997C-C72C8D9F6B80}"/>
              </a:ext>
            </a:extLst>
          </p:cNvPr>
          <p:cNvSpPr>
            <a:spLocks noGrp="1" noChangeArrowheads="1"/>
          </p:cNvSpPr>
          <p:nvPr>
            <p:ph type="title"/>
          </p:nvPr>
        </p:nvSpPr>
        <p:spPr/>
        <p:txBody>
          <a:bodyPr/>
          <a:lstStyle/>
          <a:p>
            <a:pPr>
              <a:defRPr/>
            </a:pPr>
            <a:r>
              <a:rPr lang="en-US" altLang="zh-CN">
                <a:ea typeface="宋体" charset="0"/>
              </a:rPr>
              <a:t>Speed </a:t>
            </a:r>
          </a:p>
        </p:txBody>
      </p:sp>
      <p:sp>
        <p:nvSpPr>
          <p:cNvPr id="60419" name="Rectangle 3">
            <a:extLst>
              <a:ext uri="{FF2B5EF4-FFF2-40B4-BE49-F238E27FC236}">
                <a16:creationId xmlns:a16="http://schemas.microsoft.com/office/drawing/2014/main" id="{714AFCD2-D753-3545-9E11-F8BDE021D81F}"/>
              </a:ext>
            </a:extLst>
          </p:cNvPr>
          <p:cNvSpPr>
            <a:spLocks noGrp="1" noChangeArrowheads="1"/>
          </p:cNvSpPr>
          <p:nvPr>
            <p:ph type="body" idx="1"/>
          </p:nvPr>
        </p:nvSpPr>
        <p:spPr/>
        <p:txBody>
          <a:bodyPr/>
          <a:lstStyle/>
          <a:p>
            <a:r>
              <a:rPr lang="en-US" altLang="zh-CN">
                <a:ea typeface="宋体" panose="02010600030101010101" pitchFamily="2" charset="-122"/>
              </a:rPr>
              <a:t>Two aspects of speed in tertiary storage are </a:t>
            </a:r>
            <a:r>
              <a:rPr lang="en-US" altLang="zh-CN">
                <a:solidFill>
                  <a:srgbClr val="FF3300"/>
                </a:solidFill>
                <a:ea typeface="宋体" panose="02010600030101010101" pitchFamily="2" charset="-122"/>
              </a:rPr>
              <a:t>bandwidth</a:t>
            </a:r>
            <a:r>
              <a:rPr lang="en-US" altLang="zh-CN">
                <a:ea typeface="宋体" panose="02010600030101010101" pitchFamily="2" charset="-122"/>
              </a:rPr>
              <a:t> and </a:t>
            </a:r>
            <a:r>
              <a:rPr lang="en-US" altLang="zh-CN">
                <a:solidFill>
                  <a:srgbClr val="FF3300"/>
                </a:solidFill>
                <a:ea typeface="宋体" panose="02010600030101010101" pitchFamily="2" charset="-122"/>
              </a:rPr>
              <a:t>latency</a:t>
            </a:r>
            <a:r>
              <a:rPr lang="en-US" altLang="zh-CN">
                <a:ea typeface="宋体" panose="02010600030101010101" pitchFamily="2" charset="-122"/>
              </a:rPr>
              <a:t>.</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Bandwidth is measured in bytes per second.</a:t>
            </a:r>
          </a:p>
          <a:p>
            <a:pPr lvl="1"/>
            <a:r>
              <a:rPr lang="en-US" altLang="zh-CN">
                <a:ea typeface="宋体" panose="02010600030101010101" pitchFamily="2" charset="-122"/>
              </a:rPr>
              <a:t>Sustained bandwidth – average data rate during a large transfer; # of bytes/transfer time.</a:t>
            </a:r>
            <a:br>
              <a:rPr lang="en-US" altLang="zh-CN">
                <a:ea typeface="宋体" panose="02010600030101010101" pitchFamily="2" charset="-122"/>
              </a:rPr>
            </a:br>
            <a:r>
              <a:rPr lang="en-US" altLang="zh-CN">
                <a:ea typeface="宋体" panose="02010600030101010101" pitchFamily="2" charset="-122"/>
              </a:rPr>
              <a:t>Data rate when the data stream is actually flowing.</a:t>
            </a:r>
          </a:p>
          <a:p>
            <a:pPr lvl="1"/>
            <a:r>
              <a:rPr lang="en-US" altLang="zh-CN">
                <a:ea typeface="宋体" panose="02010600030101010101" pitchFamily="2" charset="-122"/>
              </a:rPr>
              <a:t>Effective bandwidth – average over the entire I/O time, including </a:t>
            </a:r>
            <a:r>
              <a:rPr lang="en-US" altLang="zh-CN" b="1">
                <a:ea typeface="宋体" panose="02010600030101010101" pitchFamily="2" charset="-122"/>
              </a:rPr>
              <a:t>seek</a:t>
            </a:r>
            <a:r>
              <a:rPr lang="en-US" altLang="zh-CN">
                <a:ea typeface="宋体" panose="02010600030101010101" pitchFamily="2" charset="-122"/>
              </a:rPr>
              <a:t> or </a:t>
            </a:r>
            <a:r>
              <a:rPr lang="en-US" altLang="zh-CN" b="1">
                <a:ea typeface="宋体" panose="02010600030101010101" pitchFamily="2" charset="-122"/>
              </a:rPr>
              <a:t>locate</a:t>
            </a:r>
            <a:r>
              <a:rPr lang="en-US" altLang="zh-CN">
                <a:ea typeface="宋体" panose="02010600030101010101" pitchFamily="2" charset="-122"/>
              </a:rPr>
              <a:t>, and cartridge switching.</a:t>
            </a:r>
            <a:br>
              <a:rPr lang="en-US" altLang="zh-CN">
                <a:ea typeface="宋体" panose="02010600030101010101" pitchFamily="2" charset="-122"/>
              </a:rPr>
            </a:br>
            <a:r>
              <a:rPr lang="en-US" altLang="zh-CN">
                <a:ea typeface="宋体" panose="02010600030101010101" pitchFamily="2" charset="-122"/>
              </a:rPr>
              <a:t>Drive’s overall data rate.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8FCF2FB1-3C7D-6041-9034-6A66C6E3527C}"/>
              </a:ext>
            </a:extLst>
          </p:cNvPr>
          <p:cNvSpPr>
            <a:spLocks noGrp="1" noChangeArrowheads="1"/>
          </p:cNvSpPr>
          <p:nvPr>
            <p:ph type="title"/>
          </p:nvPr>
        </p:nvSpPr>
        <p:spPr/>
        <p:txBody>
          <a:bodyPr/>
          <a:lstStyle/>
          <a:p>
            <a:pPr>
              <a:defRPr/>
            </a:pPr>
            <a:r>
              <a:rPr lang="en-US" altLang="zh-CN">
                <a:ea typeface="宋体" charset="0"/>
              </a:rPr>
              <a:t>Speed (Cont.)</a:t>
            </a:r>
          </a:p>
        </p:txBody>
      </p:sp>
      <p:sp>
        <p:nvSpPr>
          <p:cNvPr id="61443" name="Rectangle 3">
            <a:extLst>
              <a:ext uri="{FF2B5EF4-FFF2-40B4-BE49-F238E27FC236}">
                <a16:creationId xmlns:a16="http://schemas.microsoft.com/office/drawing/2014/main" id="{7B5C5902-F1E8-8E4F-AFE6-1B41ECC32D43}"/>
              </a:ext>
            </a:extLst>
          </p:cNvPr>
          <p:cNvSpPr>
            <a:spLocks noGrp="1" noChangeArrowheads="1"/>
          </p:cNvSpPr>
          <p:nvPr>
            <p:ph type="body" idx="1"/>
          </p:nvPr>
        </p:nvSpPr>
        <p:spPr>
          <a:xfrm>
            <a:off x="825500" y="1295400"/>
            <a:ext cx="7643813" cy="4114800"/>
          </a:xfrm>
        </p:spPr>
        <p:txBody>
          <a:bodyPr/>
          <a:lstStyle/>
          <a:p>
            <a:r>
              <a:rPr lang="en-US" altLang="zh-CN">
                <a:ea typeface="宋体" panose="02010600030101010101" pitchFamily="2" charset="-122"/>
              </a:rPr>
              <a:t>Access latency – amount of time needed to locate data.</a:t>
            </a:r>
          </a:p>
          <a:p>
            <a:pPr lvl="1"/>
            <a:r>
              <a:rPr lang="en-US" altLang="zh-CN">
                <a:ea typeface="宋体" panose="02010600030101010101" pitchFamily="2" charset="-122"/>
              </a:rPr>
              <a:t>Access time for a disk – move the arm to the selected cylinder and wait for the rotational latency; &lt; 35 milliseconds.</a:t>
            </a:r>
          </a:p>
          <a:p>
            <a:pPr lvl="1"/>
            <a:r>
              <a:rPr lang="en-US" altLang="zh-CN">
                <a:ea typeface="宋体" panose="02010600030101010101" pitchFamily="2" charset="-122"/>
              </a:rPr>
              <a:t>Access on tape requires winding the tape reels until the selected block reaches the tape head; tens or hundreds of seconds.</a:t>
            </a:r>
          </a:p>
          <a:p>
            <a:pPr lvl="1"/>
            <a:r>
              <a:rPr lang="en-US" altLang="zh-CN">
                <a:ea typeface="宋体" panose="02010600030101010101" pitchFamily="2" charset="-122"/>
              </a:rPr>
              <a:t>Generally say that random access within a tape cartridge is about a thousand times slower than random access on disk.</a:t>
            </a:r>
          </a:p>
          <a:p>
            <a:r>
              <a:rPr lang="en-US" altLang="zh-CN">
                <a:ea typeface="宋体" panose="02010600030101010101" pitchFamily="2" charset="-122"/>
              </a:rPr>
              <a:t>The low cost of tertiary storage is a result of having many </a:t>
            </a:r>
            <a:r>
              <a:rPr lang="en-US" altLang="zh-CN">
                <a:solidFill>
                  <a:srgbClr val="FF3300"/>
                </a:solidFill>
                <a:ea typeface="宋体" panose="02010600030101010101" pitchFamily="2" charset="-122"/>
              </a:rPr>
              <a:t>cheap cartridges</a:t>
            </a:r>
            <a:r>
              <a:rPr lang="en-US" altLang="zh-CN">
                <a:ea typeface="宋体" panose="02010600030101010101" pitchFamily="2" charset="-122"/>
              </a:rPr>
              <a:t> share a few </a:t>
            </a:r>
            <a:r>
              <a:rPr lang="en-US" altLang="zh-CN">
                <a:solidFill>
                  <a:srgbClr val="FF3300"/>
                </a:solidFill>
                <a:ea typeface="宋体" panose="02010600030101010101" pitchFamily="2" charset="-122"/>
              </a:rPr>
              <a:t>expensive drives</a:t>
            </a:r>
            <a:r>
              <a:rPr lang="en-US" altLang="zh-CN">
                <a:ea typeface="宋体" panose="02010600030101010101" pitchFamily="2" charset="-122"/>
              </a:rPr>
              <a:t>.</a:t>
            </a:r>
          </a:p>
          <a:p>
            <a:r>
              <a:rPr lang="en-US" altLang="zh-CN">
                <a:ea typeface="宋体" panose="02010600030101010101" pitchFamily="2" charset="-122"/>
              </a:rPr>
              <a:t>A removable library is best devoted to the storage of infrequently used data, because the library can only satisfy a relatively small number of I/O requests per hour.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D39D19D1-D7ED-834F-9494-95591E50F426}"/>
              </a:ext>
            </a:extLst>
          </p:cNvPr>
          <p:cNvSpPr>
            <a:spLocks noGrp="1" noChangeArrowheads="1"/>
          </p:cNvSpPr>
          <p:nvPr>
            <p:ph type="title"/>
          </p:nvPr>
        </p:nvSpPr>
        <p:spPr/>
        <p:txBody>
          <a:bodyPr/>
          <a:lstStyle/>
          <a:p>
            <a:pPr>
              <a:defRPr/>
            </a:pPr>
            <a:r>
              <a:rPr lang="en-US" altLang="zh-CN">
                <a:ea typeface="宋体" charset="0"/>
              </a:rPr>
              <a:t>Reliability</a:t>
            </a:r>
          </a:p>
        </p:txBody>
      </p:sp>
      <p:sp>
        <p:nvSpPr>
          <p:cNvPr id="62467" name="Rectangle 3">
            <a:extLst>
              <a:ext uri="{FF2B5EF4-FFF2-40B4-BE49-F238E27FC236}">
                <a16:creationId xmlns:a16="http://schemas.microsoft.com/office/drawing/2014/main" id="{D4CF80BE-3BB7-6E4B-8E78-16A394002E81}"/>
              </a:ext>
            </a:extLst>
          </p:cNvPr>
          <p:cNvSpPr>
            <a:spLocks noGrp="1" noChangeArrowheads="1"/>
          </p:cNvSpPr>
          <p:nvPr>
            <p:ph type="body" idx="1"/>
          </p:nvPr>
        </p:nvSpPr>
        <p:spPr/>
        <p:txBody>
          <a:bodyPr/>
          <a:lstStyle/>
          <a:p>
            <a:r>
              <a:rPr lang="en-US" altLang="zh-CN">
                <a:ea typeface="宋体" panose="02010600030101010101" pitchFamily="2" charset="-122"/>
              </a:rPr>
              <a:t>A fixed disk drive is likely to be more reliable than a removable disk or tape drive.</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An optical cartridge is likely to be more reliable than a magnetic disk or tape.</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A head crash in a fixed hard disk generally destroys the data, whereas the failure of a tape drive or optical disk drive often leaves the data cartridge unharmed.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1761A28C-FB18-204F-8063-40CDA50359A3}"/>
              </a:ext>
            </a:extLst>
          </p:cNvPr>
          <p:cNvSpPr>
            <a:spLocks noGrp="1" noChangeArrowheads="1"/>
          </p:cNvSpPr>
          <p:nvPr>
            <p:ph type="title"/>
          </p:nvPr>
        </p:nvSpPr>
        <p:spPr/>
        <p:txBody>
          <a:bodyPr/>
          <a:lstStyle/>
          <a:p>
            <a:pPr>
              <a:defRPr/>
            </a:pPr>
            <a:r>
              <a:rPr lang="en-US" altLang="zh-CN">
                <a:ea typeface="宋体" charset="0"/>
              </a:rPr>
              <a:t>Cost</a:t>
            </a:r>
          </a:p>
        </p:txBody>
      </p:sp>
      <p:sp>
        <p:nvSpPr>
          <p:cNvPr id="63491" name="Rectangle 3">
            <a:extLst>
              <a:ext uri="{FF2B5EF4-FFF2-40B4-BE49-F238E27FC236}">
                <a16:creationId xmlns:a16="http://schemas.microsoft.com/office/drawing/2014/main" id="{0E31D179-C03B-8F4E-9202-17C9102EA618}"/>
              </a:ext>
            </a:extLst>
          </p:cNvPr>
          <p:cNvSpPr>
            <a:spLocks noGrp="1" noChangeArrowheads="1"/>
          </p:cNvSpPr>
          <p:nvPr>
            <p:ph type="body" idx="1"/>
          </p:nvPr>
        </p:nvSpPr>
        <p:spPr/>
        <p:txBody>
          <a:bodyPr/>
          <a:lstStyle/>
          <a:p>
            <a:r>
              <a:rPr lang="en-US" altLang="zh-CN">
                <a:ea typeface="宋体" panose="02010600030101010101" pitchFamily="2" charset="-122"/>
              </a:rPr>
              <a:t>Main memory is much more expensive than disk storage</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The cost per megabyte of hard disk storage is competitive with magnetic tape if only one tape is used per drive.</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The cheapest tape drives and the cheapest disk drives have had about the same storage capacity over the years.</a:t>
            </a:r>
            <a:br>
              <a:rPr lang="en-US" altLang="zh-CN">
                <a:ea typeface="宋体" panose="02010600030101010101" pitchFamily="2" charset="-122"/>
              </a:rPr>
            </a:br>
            <a:endParaRPr lang="en-US" altLang="zh-CN">
              <a:ea typeface="宋体" panose="02010600030101010101" pitchFamily="2" charset="-122"/>
            </a:endParaRPr>
          </a:p>
          <a:p>
            <a:r>
              <a:rPr lang="en-US" altLang="zh-CN">
                <a:ea typeface="宋体" panose="02010600030101010101" pitchFamily="2" charset="-122"/>
              </a:rPr>
              <a:t>Tertiary storage gives a cost savings only when the number of cartridges is considerably larger than the number of drives.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A8CD7664-2B7C-5240-80CA-C316215CFCF5}"/>
              </a:ext>
            </a:extLst>
          </p:cNvPr>
          <p:cNvSpPr>
            <a:spLocks noGrp="1" noChangeArrowheads="1"/>
          </p:cNvSpPr>
          <p:nvPr>
            <p:ph type="title"/>
          </p:nvPr>
        </p:nvSpPr>
        <p:spPr>
          <a:xfrm>
            <a:off x="1038225" y="0"/>
            <a:ext cx="7772400" cy="844550"/>
          </a:xfrm>
        </p:spPr>
        <p:txBody>
          <a:bodyPr/>
          <a:lstStyle/>
          <a:p>
            <a:pPr>
              <a:defRPr/>
            </a:pPr>
            <a:r>
              <a:rPr lang="en-US" altLang="zh-CN" sz="2400">
                <a:ea typeface="宋体" charset="0"/>
              </a:rPr>
              <a:t>Price per Megabyte of DRAM, From 1981 to 2004</a:t>
            </a:r>
          </a:p>
        </p:txBody>
      </p:sp>
      <p:pic>
        <p:nvPicPr>
          <p:cNvPr id="64515" name="Picture 4">
            <a:extLst>
              <a:ext uri="{FF2B5EF4-FFF2-40B4-BE49-F238E27FC236}">
                <a16:creationId xmlns:a16="http://schemas.microsoft.com/office/drawing/2014/main" id="{162BBAC5-B866-DF4F-8231-026B380F1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5" t="11360" r="433" b="11362"/>
          <a:stretch>
            <a:fillRect/>
          </a:stretch>
        </p:blipFill>
        <p:spPr bwMode="auto">
          <a:xfrm>
            <a:off x="825500" y="1295400"/>
            <a:ext cx="7721600" cy="45339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F6953D06-9E2D-0B45-9B55-F05833BEB59D}"/>
              </a:ext>
            </a:extLst>
          </p:cNvPr>
          <p:cNvSpPr>
            <a:spLocks noGrp="1" noChangeArrowheads="1"/>
          </p:cNvSpPr>
          <p:nvPr>
            <p:ph type="title"/>
          </p:nvPr>
        </p:nvSpPr>
        <p:spPr>
          <a:xfrm>
            <a:off x="1111250" y="0"/>
            <a:ext cx="7772400" cy="844550"/>
          </a:xfrm>
        </p:spPr>
        <p:txBody>
          <a:bodyPr/>
          <a:lstStyle/>
          <a:p>
            <a:pPr>
              <a:defRPr/>
            </a:pPr>
            <a:r>
              <a:rPr lang="en-US" altLang="zh-CN" sz="2000">
                <a:ea typeface="宋体" charset="0"/>
              </a:rPr>
              <a:t>Price per Megabyte of Magnetic Hard Disk, From 1981 to 2004</a:t>
            </a:r>
          </a:p>
        </p:txBody>
      </p:sp>
      <p:pic>
        <p:nvPicPr>
          <p:cNvPr id="65539" name="Picture 4">
            <a:extLst>
              <a:ext uri="{FF2B5EF4-FFF2-40B4-BE49-F238E27FC236}">
                <a16:creationId xmlns:a16="http://schemas.microsoft.com/office/drawing/2014/main" id="{DBB15230-89E4-A348-853E-7B709742B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4" t="11655" r="455" b="11334"/>
          <a:stretch>
            <a:fillRect/>
          </a:stretch>
        </p:blipFill>
        <p:spPr bwMode="auto">
          <a:xfrm>
            <a:off x="825500" y="1295400"/>
            <a:ext cx="7797800" cy="455612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674114A2-052C-A148-AECA-03C364EB769D}"/>
              </a:ext>
            </a:extLst>
          </p:cNvPr>
          <p:cNvSpPr>
            <a:spLocks noGrp="1" noChangeArrowheads="1"/>
          </p:cNvSpPr>
          <p:nvPr>
            <p:ph type="title"/>
          </p:nvPr>
        </p:nvSpPr>
        <p:spPr/>
        <p:txBody>
          <a:bodyPr/>
          <a:lstStyle/>
          <a:p>
            <a:pPr>
              <a:defRPr/>
            </a:pPr>
            <a:r>
              <a:rPr lang="en-US" altLang="zh-CN" sz="2400">
                <a:ea typeface="宋体" charset="0"/>
              </a:rPr>
              <a:t>Price per Megabyte of a Tape Drive, From 1984-2000</a:t>
            </a:r>
          </a:p>
        </p:txBody>
      </p:sp>
      <p:pic>
        <p:nvPicPr>
          <p:cNvPr id="66563" name="Picture 4">
            <a:extLst>
              <a:ext uri="{FF2B5EF4-FFF2-40B4-BE49-F238E27FC236}">
                <a16:creationId xmlns:a16="http://schemas.microsoft.com/office/drawing/2014/main" id="{C3D2E8F7-3E0D-1D41-953A-D0386E206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5" t="12880" r="696" b="12880"/>
          <a:stretch>
            <a:fillRect/>
          </a:stretch>
        </p:blipFill>
        <p:spPr bwMode="auto">
          <a:xfrm>
            <a:off x="825500" y="1295400"/>
            <a:ext cx="7975600" cy="4492625"/>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0708A5FD-0A7A-5C4D-90F8-369A95D03709}"/>
              </a:ext>
            </a:extLst>
          </p:cNvPr>
          <p:cNvSpPr>
            <a:spLocks noGrp="1" noChangeArrowheads="1"/>
          </p:cNvSpPr>
          <p:nvPr>
            <p:ph type="title"/>
          </p:nvPr>
        </p:nvSpPr>
        <p:spPr/>
        <p:txBody>
          <a:bodyPr/>
          <a:lstStyle/>
          <a:p>
            <a:pPr>
              <a:defRPr/>
            </a:pPr>
            <a:r>
              <a:rPr lang="en-GB" altLang="zh-CN"/>
              <a:t>Moore</a:t>
            </a:r>
            <a:r>
              <a:rPr lang="en-GB" altLang="en-US"/>
              <a:t>’</a:t>
            </a:r>
            <a:r>
              <a:rPr lang="en-GB" altLang="zh-CN"/>
              <a:t>s Law being proved...</a:t>
            </a:r>
          </a:p>
        </p:txBody>
      </p:sp>
      <p:graphicFrame>
        <p:nvGraphicFramePr>
          <p:cNvPr id="67587" name="Object 3">
            <a:extLst>
              <a:ext uri="{FF2B5EF4-FFF2-40B4-BE49-F238E27FC236}">
                <a16:creationId xmlns:a16="http://schemas.microsoft.com/office/drawing/2014/main" id="{C9644770-B3B8-094C-B19A-9B34A58072FF}"/>
              </a:ext>
            </a:extLst>
          </p:cNvPr>
          <p:cNvGraphicFramePr>
            <a:graphicFrameLocks noChangeAspect="1"/>
          </p:cNvGraphicFramePr>
          <p:nvPr/>
        </p:nvGraphicFramePr>
        <p:xfrm>
          <a:off x="74613" y="1665288"/>
          <a:ext cx="8983662" cy="3395662"/>
        </p:xfrm>
        <a:graphic>
          <a:graphicData uri="http://schemas.openxmlformats.org/presentationml/2006/ole">
            <mc:AlternateContent xmlns:mc="http://schemas.openxmlformats.org/markup-compatibility/2006">
              <mc:Choice xmlns:v="urn:schemas-microsoft-com:vml" Requires="v">
                <p:oleObj name="文档" r:id="rId3" imgW="5905500" imgH="2235200" progId="Word.Document.8">
                  <p:embed/>
                </p:oleObj>
              </mc:Choice>
              <mc:Fallback>
                <p:oleObj name="文档" r:id="rId3" imgW="5905500" imgH="2235200" progId="Word.Document.8">
                  <p:embed/>
                  <p:pic>
                    <p:nvPicPr>
                      <p:cNvPr id="67587" name="Object 3">
                        <a:extLst>
                          <a:ext uri="{FF2B5EF4-FFF2-40B4-BE49-F238E27FC236}">
                            <a16:creationId xmlns:a16="http://schemas.microsoft.com/office/drawing/2014/main" id="{C9644770-B3B8-094C-B19A-9B34A5807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3" y="1665288"/>
                        <a:ext cx="8983662" cy="339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588" name="Rectangle 9">
            <a:extLst>
              <a:ext uri="{FF2B5EF4-FFF2-40B4-BE49-F238E27FC236}">
                <a16:creationId xmlns:a16="http://schemas.microsoft.com/office/drawing/2014/main" id="{81BBBAE1-789D-A348-9C69-6A76A557ACF6}"/>
              </a:ext>
            </a:extLst>
          </p:cNvPr>
          <p:cNvSpPr>
            <a:spLocks noChangeArrowheads="1"/>
          </p:cNvSpPr>
          <p:nvPr/>
        </p:nvSpPr>
        <p:spPr bwMode="auto">
          <a:xfrm>
            <a:off x="395288" y="5319713"/>
            <a:ext cx="8353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rgbClr val="993300"/>
              </a:buClr>
              <a:buSzPct val="90000"/>
              <a:buFont typeface="Monotype Sorts" pitchFamily="2" charset="2"/>
              <a:buChar char="n"/>
              <a:defRPr kumimoji="1">
                <a:solidFill>
                  <a:schemeClr val="tx1"/>
                </a:solidFill>
                <a:latin typeface="Helvetica" pitchFamily="2"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defRPr>
            </a:lvl3pPr>
            <a:lvl4pPr marL="1600200" indent="-228600">
              <a:spcBef>
                <a:spcPct val="35000"/>
              </a:spcBef>
              <a:buClr>
                <a:schemeClr val="hlink"/>
              </a:buClr>
              <a:buSzPct val="75000"/>
              <a:buChar char="–"/>
              <a:defRPr kumimoji="1">
                <a:solidFill>
                  <a:schemeClr val="tx1"/>
                </a:solidFill>
                <a:latin typeface="Helvetica" pitchFamily="2" charset="0"/>
              </a:defRPr>
            </a:lvl4pPr>
            <a:lvl5pPr marL="2057400" indent="-228600">
              <a:spcBef>
                <a:spcPct val="35000"/>
              </a:spcBef>
              <a:buClr>
                <a:srgbClr val="FF0066"/>
              </a:buClr>
              <a:buSzPct val="75000"/>
              <a:buChar char="»"/>
              <a:defRPr kumimoji="1">
                <a:solidFill>
                  <a:schemeClr val="tx1"/>
                </a:solidFill>
                <a:latin typeface="Helvetica" pitchFamily="2"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9pPr>
          </a:lstStyle>
          <a:p>
            <a:pPr eaLnBrk="1" hangingPunct="1">
              <a:spcBef>
                <a:spcPct val="0"/>
              </a:spcBef>
              <a:buClrTx/>
              <a:buSzTx/>
              <a:buFontTx/>
              <a:buNone/>
            </a:pPr>
            <a:r>
              <a:rPr kumimoji="0" lang="en-US" altLang="zh-CN">
                <a:ea typeface="宋体" panose="02010600030101010101" pitchFamily="2" charset="-122"/>
              </a:rPr>
              <a:t>As of 2017, a typical 10000 rpm desktop HDD has a sustained "disk-to-buffer" data transfer rate up to 1 Gbits/sec.  </a:t>
            </a:r>
            <a:r>
              <a:rPr kumimoji="0" lang="en-US" altLang="zh-CN">
                <a:solidFill>
                  <a:srgbClr val="FF0000"/>
                </a:solidFill>
                <a:ea typeface="宋体" panose="02010600030101010101" pitchFamily="2" charset="-122"/>
              </a:rPr>
              <a:t>4TB/1Gb=32000</a:t>
            </a:r>
            <a:r>
              <a:rPr kumimoji="0" lang="en-US" altLang="zh-CN">
                <a:ea typeface="宋体" panose="02010600030101010101" pitchFamily="2" charset="-122"/>
              </a:rPr>
              <a:t> 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0" name="Rectangle 4">
            <a:extLst>
              <a:ext uri="{FF2B5EF4-FFF2-40B4-BE49-F238E27FC236}">
                <a16:creationId xmlns:a16="http://schemas.microsoft.com/office/drawing/2014/main" id="{2535FA88-3DC7-B148-AB23-B710DBD74CDF}"/>
              </a:ext>
            </a:extLst>
          </p:cNvPr>
          <p:cNvSpPr>
            <a:spLocks noGrp="1" noChangeArrowheads="1"/>
          </p:cNvSpPr>
          <p:nvPr>
            <p:ph type="title"/>
          </p:nvPr>
        </p:nvSpPr>
        <p:spPr/>
        <p:txBody>
          <a:bodyPr/>
          <a:lstStyle/>
          <a:p>
            <a:pPr>
              <a:defRPr/>
            </a:pPr>
            <a:r>
              <a:rPr lang="en-US" altLang="zh-CN">
                <a:ea typeface="宋体" charset="0"/>
              </a:rPr>
              <a:t>Moving-head Disk Machanism</a:t>
            </a:r>
          </a:p>
        </p:txBody>
      </p:sp>
      <p:pic>
        <p:nvPicPr>
          <p:cNvPr id="11267" name="Picture 5">
            <a:extLst>
              <a:ext uri="{FF2B5EF4-FFF2-40B4-BE49-F238E27FC236}">
                <a16:creationId xmlns:a16="http://schemas.microsoft.com/office/drawing/2014/main" id="{8B7660B8-EF11-7C45-BF3E-F8DFEE3E7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1" t="2466" r="801" b="2834"/>
          <a:stretch>
            <a:fillRect/>
          </a:stretch>
        </p:blipFill>
        <p:spPr bwMode="auto">
          <a:xfrm>
            <a:off x="1293813" y="1282700"/>
            <a:ext cx="6996112" cy="50482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a:extLst>
              <a:ext uri="{FF2B5EF4-FFF2-40B4-BE49-F238E27FC236}">
                <a16:creationId xmlns:a16="http://schemas.microsoft.com/office/drawing/2014/main" id="{F0A9B56B-0232-C146-A1CD-066AA1B237BF}"/>
              </a:ext>
            </a:extLst>
          </p:cNvPr>
          <p:cNvSpPr>
            <a:spLocks noGrp="1" noChangeArrowheads="1"/>
          </p:cNvSpPr>
          <p:nvPr>
            <p:ph type="ctrTitle"/>
          </p:nvPr>
        </p:nvSpPr>
        <p:spPr/>
        <p:txBody>
          <a:bodyPr/>
          <a:lstStyle/>
          <a:p>
            <a:pPr>
              <a:defRPr/>
            </a:pPr>
            <a:r>
              <a:rPr lang="en-US" altLang="zh-CN">
                <a:ea typeface="宋体" charset="0"/>
              </a:rPr>
              <a:t>End of Chapter 12</a:t>
            </a:r>
          </a:p>
        </p:txBody>
      </p:sp>
      <p:sp>
        <p:nvSpPr>
          <p:cNvPr id="2" name="副标题 1">
            <a:extLst>
              <a:ext uri="{FF2B5EF4-FFF2-40B4-BE49-F238E27FC236}">
                <a16:creationId xmlns:a16="http://schemas.microsoft.com/office/drawing/2014/main" id="{7FC46DB0-7F5E-C045-9903-D1A8F198AE50}"/>
              </a:ext>
            </a:extLst>
          </p:cNvPr>
          <p:cNvSpPr>
            <a:spLocks noGrp="1"/>
          </p:cNvSpPr>
          <p:nvPr>
            <p:ph type="subTitle" idx="1"/>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30FAB-7389-0B4D-8C5E-1CBBB42B9886}"/>
              </a:ext>
            </a:extLst>
          </p:cNvPr>
          <p:cNvSpPr>
            <a:spLocks noGrp="1"/>
          </p:cNvSpPr>
          <p:nvPr>
            <p:ph type="title"/>
          </p:nvPr>
        </p:nvSpPr>
        <p:spPr/>
        <p:txBody>
          <a:bodyPr/>
          <a:lstStyle/>
          <a:p>
            <a:pPr>
              <a:defRPr/>
            </a:pPr>
            <a:r>
              <a:rPr lang="en-US" altLang="zh-CN">
                <a:effectLst>
                  <a:outerShdw blurRad="38100" dist="38100" dir="2700000" algn="tl">
                    <a:srgbClr val="C0C0C0"/>
                  </a:outerShdw>
                </a:effectLst>
                <a:ea typeface="宋体" panose="02010600030101010101" pitchFamily="2" charset="-122"/>
              </a:rPr>
              <a:t>Disk</a:t>
            </a:r>
            <a:r>
              <a:rPr lang="zh-CN" altLang="en-US">
                <a:effectLst>
                  <a:outerShdw blurRad="38100" dist="38100" dir="2700000" algn="tl">
                    <a:srgbClr val="C0C0C0"/>
                  </a:outerShdw>
                </a:effectLst>
                <a:ea typeface="宋体" panose="02010600030101010101" pitchFamily="2" charset="-122"/>
              </a:rPr>
              <a:t> </a:t>
            </a:r>
            <a:r>
              <a:rPr lang="en-US" altLang="zh-CN">
                <a:effectLst>
                  <a:outerShdw blurRad="38100" dist="38100" dir="2700000" algn="tl">
                    <a:srgbClr val="C0C0C0"/>
                  </a:outerShdw>
                </a:effectLst>
                <a:ea typeface="宋体" panose="02010600030101010101" pitchFamily="2" charset="-122"/>
              </a:rPr>
              <a:t>Sector</a:t>
            </a:r>
            <a:endParaRPr lang="zh-CN" altLang="en-US">
              <a:effectLst>
                <a:outerShdw blurRad="38100" dist="38100" dir="2700000" algn="tl">
                  <a:srgbClr val="C0C0C0"/>
                </a:outerShdw>
              </a:effectLst>
              <a:ea typeface="宋体" panose="02010600030101010101" pitchFamily="2" charset="-122"/>
            </a:endParaRPr>
          </a:p>
        </p:txBody>
      </p:sp>
      <p:sp>
        <p:nvSpPr>
          <p:cNvPr id="12291" name="矩形 2">
            <a:extLst>
              <a:ext uri="{FF2B5EF4-FFF2-40B4-BE49-F238E27FC236}">
                <a16:creationId xmlns:a16="http://schemas.microsoft.com/office/drawing/2014/main" id="{646B6B33-0247-394C-9148-27228DE33A90}"/>
              </a:ext>
            </a:extLst>
          </p:cNvPr>
          <p:cNvSpPr>
            <a:spLocks noChangeArrowheads="1"/>
          </p:cNvSpPr>
          <p:nvPr/>
        </p:nvSpPr>
        <p:spPr bwMode="auto">
          <a:xfrm>
            <a:off x="735013" y="1549400"/>
            <a:ext cx="4265612"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2" charset="2"/>
              <a:buChar char="n"/>
              <a:defRPr kumimoji="1">
                <a:solidFill>
                  <a:schemeClr val="tx1"/>
                </a:solidFill>
                <a:latin typeface="Helvetica" pitchFamily="2" charset="0"/>
              </a:defRPr>
            </a:lvl1pPr>
            <a:lvl2pPr marL="742950" indent="-285750">
              <a:spcBef>
                <a:spcPct val="35000"/>
              </a:spcBef>
              <a:buClr>
                <a:srgbClr val="CC6600"/>
              </a:buClr>
              <a:buSzPct val="80000"/>
              <a:buFont typeface="Monotype Sorts" pitchFamily="2" charset="2"/>
              <a:buChar char="l"/>
              <a:defRPr kumimoji="1">
                <a:solidFill>
                  <a:schemeClr val="tx1"/>
                </a:solidFill>
                <a:latin typeface="Helvetica" pitchFamily="2" charset="0"/>
              </a:defRPr>
            </a:lvl2pPr>
            <a:lvl3pPr marL="1143000" indent="-228600">
              <a:spcBef>
                <a:spcPct val="35000"/>
              </a:spcBef>
              <a:buClr>
                <a:srgbClr val="009900"/>
              </a:buClr>
              <a:buSzPct val="75000"/>
              <a:buFont typeface="Webdings" pitchFamily="2" charset="2"/>
              <a:buChar char="4"/>
              <a:defRPr kumimoji="1">
                <a:solidFill>
                  <a:schemeClr val="tx1"/>
                </a:solidFill>
                <a:latin typeface="Helvetica" pitchFamily="2" charset="0"/>
              </a:defRPr>
            </a:lvl3pPr>
            <a:lvl4pPr marL="1600200" indent="-228600">
              <a:spcBef>
                <a:spcPct val="35000"/>
              </a:spcBef>
              <a:buClr>
                <a:schemeClr val="hlink"/>
              </a:buClr>
              <a:buSzPct val="75000"/>
              <a:buChar char="–"/>
              <a:defRPr kumimoji="1">
                <a:solidFill>
                  <a:schemeClr val="tx1"/>
                </a:solidFill>
                <a:latin typeface="Helvetica" pitchFamily="2" charset="0"/>
              </a:defRPr>
            </a:lvl4pPr>
            <a:lvl5pPr marL="2057400" indent="-228600">
              <a:spcBef>
                <a:spcPct val="35000"/>
              </a:spcBef>
              <a:buClr>
                <a:srgbClr val="FF0066"/>
              </a:buClr>
              <a:buSzPct val="75000"/>
              <a:buChar char="»"/>
              <a:defRPr kumimoji="1">
                <a:solidFill>
                  <a:schemeClr val="tx1"/>
                </a:solidFill>
                <a:latin typeface="Helvetica" pitchFamily="2" charset="0"/>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2" charset="0"/>
              </a:defRPr>
            </a:lvl9pPr>
          </a:lstStyle>
          <a:p>
            <a:pPr>
              <a:spcBef>
                <a:spcPct val="0"/>
              </a:spcBef>
              <a:buClrTx/>
              <a:buSzTx/>
              <a:buFontTx/>
              <a:buNone/>
            </a:pPr>
            <a:r>
              <a:rPr kumimoji="0" lang="en-US" altLang="zh-CN">
                <a:ea typeface="宋体" panose="02010600030101010101" pitchFamily="2" charset="-122"/>
              </a:rPr>
              <a:t>Disk structures:</a:t>
            </a:r>
          </a:p>
          <a:p>
            <a:pPr>
              <a:spcBef>
                <a:spcPct val="0"/>
              </a:spcBef>
              <a:buClrTx/>
              <a:buSzTx/>
              <a:buFontTx/>
              <a:buAutoNum type="alphaUcPeriod"/>
            </a:pPr>
            <a:r>
              <a:rPr kumimoji="0" lang="en-US" altLang="zh-CN">
                <a:ea typeface="宋体" panose="02010600030101010101" pitchFamily="2" charset="-122"/>
              </a:rPr>
              <a:t>Track</a:t>
            </a:r>
            <a:r>
              <a:rPr kumimoji="0" lang="zh-CN" altLang="en-US">
                <a:ea typeface="宋体" panose="02010600030101010101" pitchFamily="2" charset="-122"/>
              </a:rPr>
              <a:t> </a:t>
            </a:r>
            <a:r>
              <a:rPr kumimoji="0" lang="en-US" altLang="zh-CN">
                <a:ea typeface="宋体" panose="02010600030101010101" pitchFamily="2" charset="-122"/>
              </a:rPr>
              <a:t>(</a:t>
            </a:r>
            <a:r>
              <a:rPr kumimoji="0" lang="zh-CN" altLang="en-US">
                <a:ea typeface="宋体" panose="02010600030101010101" pitchFamily="2" charset="-122"/>
              </a:rPr>
              <a:t>磁道</a:t>
            </a:r>
            <a:r>
              <a:rPr kumimoji="0" lang="en-US" altLang="zh-CN">
                <a:ea typeface="宋体" panose="02010600030101010101" pitchFamily="2" charset="-122"/>
              </a:rPr>
              <a:t>)</a:t>
            </a:r>
          </a:p>
          <a:p>
            <a:pPr>
              <a:spcBef>
                <a:spcPct val="0"/>
              </a:spcBef>
              <a:buClrTx/>
              <a:buSzTx/>
              <a:buFontTx/>
              <a:buAutoNum type="alphaUcPeriod"/>
            </a:pPr>
            <a:r>
              <a:rPr kumimoji="0" lang="en-US" altLang="zh-CN">
                <a:ea typeface="宋体" panose="02010600030101010101" pitchFamily="2" charset="-122"/>
              </a:rPr>
              <a:t>Geometrical sector</a:t>
            </a:r>
          </a:p>
          <a:p>
            <a:pPr>
              <a:spcBef>
                <a:spcPct val="0"/>
              </a:spcBef>
              <a:buClrTx/>
              <a:buSzTx/>
              <a:buFontTx/>
              <a:buAutoNum type="alphaUcPeriod"/>
            </a:pPr>
            <a:r>
              <a:rPr kumimoji="0" lang="en-US" altLang="zh-CN">
                <a:ea typeface="宋体" panose="02010600030101010101" pitchFamily="2" charset="-122"/>
              </a:rPr>
              <a:t>Track sector</a:t>
            </a:r>
            <a:r>
              <a:rPr kumimoji="0" lang="zh-CN" altLang="en-US">
                <a:ea typeface="宋体" panose="02010600030101010101" pitchFamily="2" charset="-122"/>
              </a:rPr>
              <a:t> </a:t>
            </a:r>
            <a:r>
              <a:rPr kumimoji="0" lang="en-US" altLang="zh-CN">
                <a:ea typeface="宋体" panose="02010600030101010101" pitchFamily="2" charset="-122"/>
              </a:rPr>
              <a:t>(</a:t>
            </a:r>
            <a:r>
              <a:rPr kumimoji="0" lang="zh-CN" altLang="en-US">
                <a:ea typeface="宋体" panose="02010600030101010101" pitchFamily="2" charset="-122"/>
              </a:rPr>
              <a:t>扇区</a:t>
            </a:r>
            <a:r>
              <a:rPr kumimoji="0" lang="en-US" altLang="zh-CN">
                <a:ea typeface="宋体" panose="02010600030101010101" pitchFamily="2" charset="-122"/>
              </a:rPr>
              <a:t>)</a:t>
            </a:r>
          </a:p>
          <a:p>
            <a:pPr>
              <a:spcBef>
                <a:spcPct val="0"/>
              </a:spcBef>
              <a:buClrTx/>
              <a:buSzTx/>
              <a:buFontTx/>
              <a:buAutoNum type="alphaUcPeriod"/>
            </a:pPr>
            <a:r>
              <a:rPr kumimoji="0" lang="en-US" altLang="zh-CN">
                <a:ea typeface="宋体" panose="02010600030101010101" pitchFamily="2" charset="-122"/>
              </a:rPr>
              <a:t>Cluster</a:t>
            </a:r>
            <a:r>
              <a:rPr kumimoji="0" lang="zh-CN" altLang="en-US">
                <a:ea typeface="宋体" panose="02010600030101010101" pitchFamily="2" charset="-122"/>
              </a:rPr>
              <a:t> </a:t>
            </a:r>
            <a:r>
              <a:rPr kumimoji="0" lang="en-US" altLang="zh-CN">
                <a:ea typeface="宋体" panose="02010600030101010101" pitchFamily="2" charset="-122"/>
              </a:rPr>
              <a:t>(</a:t>
            </a:r>
            <a:r>
              <a:rPr kumimoji="0" lang="zh-CN" altLang="en-US">
                <a:ea typeface="宋体" panose="02010600030101010101" pitchFamily="2" charset="-122"/>
              </a:rPr>
              <a:t>簇</a:t>
            </a:r>
            <a:r>
              <a:rPr kumimoji="0" lang="en-US" altLang="zh-CN">
                <a:ea typeface="宋体" panose="02010600030101010101" pitchFamily="2" charset="-122"/>
              </a:rPr>
              <a:t>)</a:t>
            </a:r>
          </a:p>
          <a:p>
            <a:pPr>
              <a:spcBef>
                <a:spcPct val="0"/>
              </a:spcBef>
              <a:buClrTx/>
              <a:buSzTx/>
              <a:buFontTx/>
              <a:buNone/>
            </a:pPr>
            <a:endParaRPr kumimoji="0" lang="en-US" altLang="zh-CN">
              <a:ea typeface="宋体" panose="02010600030101010101" pitchFamily="2" charset="-122"/>
            </a:endParaRPr>
          </a:p>
          <a:p>
            <a:pPr>
              <a:spcBef>
                <a:spcPct val="0"/>
              </a:spcBef>
              <a:buClrTx/>
              <a:buSzTx/>
              <a:buFontTx/>
              <a:buNone/>
            </a:pPr>
            <a:r>
              <a:rPr kumimoji="0" lang="en-US" altLang="zh-CN">
                <a:ea typeface="宋体" panose="02010600030101010101" pitchFamily="2" charset="-122"/>
              </a:rPr>
              <a:t>Each sector stores a fixed amount of user-accessible data, traditionally 512 bytes for hard disk drives (HDDs) and 2048 bytes for CD-ROMs and DVD-ROMs. Newer HDDs use 4096-byte (4 KiB) sectors, which are known as the Advanced Format (AF).</a:t>
            </a:r>
          </a:p>
          <a:p>
            <a:pPr>
              <a:spcBef>
                <a:spcPct val="0"/>
              </a:spcBef>
              <a:buClrTx/>
              <a:buSzTx/>
              <a:buFontTx/>
              <a:buNone/>
            </a:pPr>
            <a:endParaRPr kumimoji="0" lang="zh-CN" altLang="en-US">
              <a:ea typeface="宋体" panose="02010600030101010101" pitchFamily="2" charset="-122"/>
            </a:endParaRPr>
          </a:p>
        </p:txBody>
      </p:sp>
      <p:pic>
        <p:nvPicPr>
          <p:cNvPr id="12292" name="图片 3">
            <a:extLst>
              <a:ext uri="{FF2B5EF4-FFF2-40B4-BE49-F238E27FC236}">
                <a16:creationId xmlns:a16="http://schemas.microsoft.com/office/drawing/2014/main" id="{D9D7C567-D883-0543-9B7E-B31F6BBA4A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8675" y="838200"/>
            <a:ext cx="4606925"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5938" name="Rectangle 2">
            <a:extLst>
              <a:ext uri="{FF2B5EF4-FFF2-40B4-BE49-F238E27FC236}">
                <a16:creationId xmlns:a16="http://schemas.microsoft.com/office/drawing/2014/main" id="{9E2EA347-2ED8-194F-9CAB-2FCA3A9FF2B8}"/>
              </a:ext>
            </a:extLst>
          </p:cNvPr>
          <p:cNvSpPr>
            <a:spLocks noGrp="1" noChangeArrowheads="1"/>
          </p:cNvSpPr>
          <p:nvPr>
            <p:ph type="title"/>
          </p:nvPr>
        </p:nvSpPr>
        <p:spPr/>
        <p:txBody>
          <a:bodyPr/>
          <a:lstStyle/>
          <a:p>
            <a:pPr>
              <a:defRPr/>
            </a:pPr>
            <a:endParaRPr lang="zh-CN" altLang="en-US">
              <a:ea typeface="宋体" charset="0"/>
            </a:endParaRPr>
          </a:p>
        </p:txBody>
      </p:sp>
      <p:sp>
        <p:nvSpPr>
          <p:cNvPr id="14339" name="Rectangle 3">
            <a:extLst>
              <a:ext uri="{FF2B5EF4-FFF2-40B4-BE49-F238E27FC236}">
                <a16:creationId xmlns:a16="http://schemas.microsoft.com/office/drawing/2014/main" id="{CE5F0920-90FA-3447-B9B9-EA5A3AB93958}"/>
              </a:ext>
            </a:extLst>
          </p:cNvPr>
          <p:cNvSpPr>
            <a:spLocks noGrp="1" noChangeArrowheads="1"/>
          </p:cNvSpPr>
          <p:nvPr>
            <p:ph type="body" idx="1"/>
          </p:nvPr>
        </p:nvSpPr>
        <p:spPr/>
        <p:txBody>
          <a:bodyPr/>
          <a:lstStyle/>
          <a:p>
            <a:endParaRPr lang="zh-CN" altLang="en-US">
              <a:ea typeface="宋体" panose="02010600030101010101" pitchFamily="2" charset="-122"/>
            </a:endParaRPr>
          </a:p>
        </p:txBody>
      </p:sp>
      <p:pic>
        <p:nvPicPr>
          <p:cNvPr id="14340" name="图片 5">
            <a:extLst>
              <a:ext uri="{FF2B5EF4-FFF2-40B4-BE49-F238E27FC236}">
                <a16:creationId xmlns:a16="http://schemas.microsoft.com/office/drawing/2014/main" id="{0EAC3AB8-0AAB-BD4E-AA00-AFDF816A15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075" y="461963"/>
            <a:ext cx="7196138" cy="582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92A8E-D8C4-4A47-9B40-10D30DC04D65}"/>
              </a:ext>
            </a:extLst>
          </p:cNvPr>
          <p:cNvSpPr>
            <a:spLocks noGrp="1"/>
          </p:cNvSpPr>
          <p:nvPr>
            <p:ph type="title"/>
          </p:nvPr>
        </p:nvSpPr>
        <p:spPr/>
        <p:txBody>
          <a:bodyPr/>
          <a:lstStyle/>
          <a:p>
            <a:pPr>
              <a:defRPr/>
            </a:pPr>
            <a:r>
              <a:rPr lang="en-US" altLang="zh-CN">
                <a:effectLst>
                  <a:outerShdw blurRad="38100" dist="38100" dir="2700000" algn="tl">
                    <a:srgbClr val="C0C0C0"/>
                  </a:outerShdw>
                </a:effectLst>
                <a:ea typeface="宋体" panose="02010600030101010101" pitchFamily="2" charset="-122"/>
              </a:rPr>
              <a:t>Nonvolatile</a:t>
            </a:r>
            <a:r>
              <a:rPr lang="zh-CN" altLang="en-US">
                <a:effectLst>
                  <a:outerShdw blurRad="38100" dist="38100" dir="2700000" algn="tl">
                    <a:srgbClr val="C0C0C0"/>
                  </a:outerShdw>
                </a:effectLst>
                <a:ea typeface="宋体" panose="02010600030101010101" pitchFamily="2" charset="-122"/>
              </a:rPr>
              <a:t> </a:t>
            </a:r>
            <a:r>
              <a:rPr lang="en-US" altLang="zh-CN">
                <a:effectLst>
                  <a:outerShdw blurRad="38100" dist="38100" dir="2700000" algn="tl">
                    <a:srgbClr val="C0C0C0"/>
                  </a:outerShdw>
                </a:effectLst>
                <a:ea typeface="宋体" panose="02010600030101010101" pitchFamily="2" charset="-122"/>
              </a:rPr>
              <a:t>Memory</a:t>
            </a:r>
            <a:r>
              <a:rPr lang="zh-CN" altLang="en-US">
                <a:effectLst>
                  <a:outerShdw blurRad="38100" dist="38100" dir="2700000" algn="tl">
                    <a:srgbClr val="C0C0C0"/>
                  </a:outerShdw>
                </a:effectLst>
                <a:ea typeface="宋体" panose="02010600030101010101" pitchFamily="2" charset="-122"/>
              </a:rPr>
              <a:t> </a:t>
            </a:r>
            <a:r>
              <a:rPr lang="en-US" altLang="zh-CN">
                <a:effectLst>
                  <a:outerShdw blurRad="38100" dist="38100" dir="2700000" algn="tl">
                    <a:srgbClr val="C0C0C0"/>
                  </a:outerShdw>
                </a:effectLst>
                <a:ea typeface="宋体" panose="02010600030101010101" pitchFamily="2" charset="-122"/>
              </a:rPr>
              <a:t>Devices</a:t>
            </a:r>
            <a:endParaRPr lang="zh-CN" altLang="en-US">
              <a:effectLst>
                <a:outerShdw blurRad="38100" dist="38100" dir="2700000" algn="tl">
                  <a:srgbClr val="C0C0C0"/>
                </a:outerShdw>
              </a:effectLst>
              <a:ea typeface="宋体" panose="02010600030101010101" pitchFamily="2" charset="-122"/>
            </a:endParaRPr>
          </a:p>
        </p:txBody>
      </p:sp>
      <p:sp>
        <p:nvSpPr>
          <p:cNvPr id="15363" name="内容占位符 2">
            <a:extLst>
              <a:ext uri="{FF2B5EF4-FFF2-40B4-BE49-F238E27FC236}">
                <a16:creationId xmlns:a16="http://schemas.microsoft.com/office/drawing/2014/main" id="{59FCF15A-B887-4947-A13D-62FBEF8D1C83}"/>
              </a:ext>
            </a:extLst>
          </p:cNvPr>
          <p:cNvSpPr>
            <a:spLocks noGrp="1" noChangeArrowheads="1"/>
          </p:cNvSpPr>
          <p:nvPr>
            <p:ph idx="1"/>
          </p:nvPr>
        </p:nvSpPr>
        <p:spPr/>
        <p:txBody>
          <a:bodyPr/>
          <a:lstStyle/>
          <a:p>
            <a:r>
              <a:rPr lang="en-US" altLang="zh-CN">
                <a:ea typeface="宋体" panose="02010600030101010101" pitchFamily="2" charset="-122"/>
              </a:rPr>
              <a:t>SSD</a:t>
            </a:r>
            <a:r>
              <a:rPr lang="zh-CN" altLang="en-US">
                <a:ea typeface="宋体" panose="02010600030101010101" pitchFamily="2" charset="-122"/>
              </a:rPr>
              <a:t> </a:t>
            </a:r>
            <a:r>
              <a:rPr lang="en-US" altLang="zh-CN">
                <a:ea typeface="宋体" panose="02010600030101010101" pitchFamily="2" charset="-122"/>
              </a:rPr>
              <a:t>uses</a:t>
            </a:r>
            <a:r>
              <a:rPr lang="zh-CN" altLang="en-US">
                <a:ea typeface="宋体" panose="02010600030101010101" pitchFamily="2" charset="-122"/>
              </a:rPr>
              <a:t> </a:t>
            </a:r>
            <a:r>
              <a:rPr lang="en-US" altLang="zh-CN">
                <a:ea typeface="宋体" panose="02010600030101010101" pitchFamily="2" charset="-122"/>
              </a:rPr>
              <a:t>NVM</a:t>
            </a:r>
            <a:r>
              <a:rPr lang="zh-CN" altLang="en-US">
                <a:ea typeface="宋体" panose="02010600030101010101" pitchFamily="2" charset="-122"/>
              </a:rPr>
              <a:t> </a:t>
            </a:r>
            <a:r>
              <a:rPr lang="en-US" altLang="zh-CN">
                <a:ea typeface="宋体" panose="02010600030101010101" pitchFamily="2" charset="-122"/>
              </a:rPr>
              <a:t>devices</a:t>
            </a:r>
          </a:p>
          <a:p>
            <a:r>
              <a:rPr lang="en-US" altLang="zh-CN">
                <a:ea typeface="宋体" panose="02010600030101010101" pitchFamily="2" charset="-122"/>
              </a:rPr>
              <a:t>Data cannot be overwritten— rather, the NAND cells have to be erased first.</a:t>
            </a:r>
            <a:r>
              <a:rPr lang="zh-CN" altLang="en-US">
                <a:ea typeface="宋体" panose="02010600030101010101" pitchFamily="2" charset="-122"/>
              </a:rPr>
              <a:t> </a:t>
            </a:r>
            <a:r>
              <a:rPr lang="en-US" altLang="zh-CN">
                <a:ea typeface="宋体" panose="02010600030101010101" pitchFamily="2" charset="-122"/>
              </a:rPr>
              <a:t>An</a:t>
            </a:r>
            <a:r>
              <a:rPr lang="zh-CN" altLang="en-US">
                <a:ea typeface="宋体" panose="02010600030101010101" pitchFamily="2" charset="-122"/>
              </a:rPr>
              <a:t> </a:t>
            </a:r>
            <a:r>
              <a:rPr lang="en-US" altLang="zh-CN">
                <a:ea typeface="宋体" panose="02010600030101010101" pitchFamily="2" charset="-122"/>
              </a:rPr>
              <a:t>erasure is</a:t>
            </a:r>
            <a:r>
              <a:rPr lang="zh-CN" altLang="en-US">
                <a:ea typeface="宋体" panose="02010600030101010101" pitchFamily="2" charset="-122"/>
              </a:rPr>
              <a:t> </a:t>
            </a:r>
            <a:r>
              <a:rPr lang="en-US" altLang="zh-CN">
                <a:ea typeface="宋体" panose="02010600030101010101" pitchFamily="2" charset="-122"/>
              </a:rPr>
              <a:t>much</a:t>
            </a:r>
            <a:r>
              <a:rPr lang="zh-CN" altLang="en-US">
                <a:ea typeface="宋体" panose="02010600030101010101" pitchFamily="2" charset="-122"/>
              </a:rPr>
              <a:t> </a:t>
            </a:r>
            <a:r>
              <a:rPr lang="en-US" altLang="zh-CN">
                <a:ea typeface="宋体" panose="02010600030101010101" pitchFamily="2" charset="-122"/>
              </a:rPr>
              <a:t>slower than a read (the fastest operation) or a write (slower than read) </a:t>
            </a:r>
          </a:p>
          <a:p>
            <a:r>
              <a:rPr lang="en-US" altLang="zh-CN">
                <a:ea typeface="宋体" panose="02010600030101010101" pitchFamily="2" charset="-122"/>
              </a:rPr>
              <a:t>Maximum</a:t>
            </a:r>
            <a:r>
              <a:rPr lang="zh-CN" altLang="en-US">
                <a:ea typeface="宋体" panose="02010600030101010101" pitchFamily="2" charset="-122"/>
              </a:rPr>
              <a:t> </a:t>
            </a:r>
            <a:r>
              <a:rPr lang="en-US" altLang="zh-CN">
                <a:ea typeface="宋体" panose="02010600030101010101" pitchFamily="2" charset="-122"/>
              </a:rPr>
              <a:t>~100,000 program-erase cycles </a:t>
            </a:r>
          </a:p>
          <a:p>
            <a:endParaRPr lang="en-US" altLang="zh-CN">
              <a:ea typeface="宋体" panose="02010600030101010101" pitchFamily="2" charset="-122"/>
            </a:endParaRPr>
          </a:p>
          <a:p>
            <a:endParaRPr lang="en-US" altLang="zh-CN">
              <a:ea typeface="宋体" panose="02010600030101010101" pitchFamily="2" charset="-122"/>
            </a:endParaRPr>
          </a:p>
          <a:p>
            <a:endParaRPr lang="zh-CN" altLang="en-US">
              <a:ea typeface="宋体" panose="02010600030101010101" pitchFamily="2" charset="-122"/>
            </a:endParaRPr>
          </a:p>
        </p:txBody>
      </p:sp>
      <p:pic>
        <p:nvPicPr>
          <p:cNvPr id="15364" name="图片 3">
            <a:extLst>
              <a:ext uri="{FF2B5EF4-FFF2-40B4-BE49-F238E27FC236}">
                <a16:creationId xmlns:a16="http://schemas.microsoft.com/office/drawing/2014/main" id="{60C649CC-30AF-7842-80A6-F54F56405C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6363" y="3189288"/>
            <a:ext cx="37084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w-java">
  <a:themeElements>
    <a:clrScheme name="">
      <a:dk1>
        <a:srgbClr val="000000"/>
      </a:dk1>
      <a:lt1>
        <a:srgbClr val="FFFF99"/>
      </a:lt1>
      <a:dk2>
        <a:srgbClr val="CC3300"/>
      </a:dk2>
      <a:lt2>
        <a:srgbClr val="666699"/>
      </a:lt2>
      <a:accent1>
        <a:srgbClr val="FFCCCC"/>
      </a:accent1>
      <a:accent2>
        <a:srgbClr val="CCCC00"/>
      </a:accent2>
      <a:accent3>
        <a:srgbClr val="FFFFCA"/>
      </a:accent3>
      <a:accent4>
        <a:srgbClr val="000000"/>
      </a:accent4>
      <a:accent5>
        <a:srgbClr val="FFE2E2"/>
      </a:accent5>
      <a:accent6>
        <a:srgbClr val="B9B900"/>
      </a:accent6>
      <a:hlink>
        <a:srgbClr val="FF9900"/>
      </a:hlink>
      <a:folHlink>
        <a:srgbClr val="FF9933"/>
      </a:folHlink>
    </a:clrScheme>
    <a:fontScheme name="os-w-java">
      <a:majorFont>
        <a:latin typeface="Helvetica"/>
        <a:ea typeface="宋体"/>
        <a:cs typeface=""/>
      </a:majorFont>
      <a:minorFont>
        <a:latin typeface="Helvetica"/>
        <a:ea typeface="宋体"/>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Helvetica" charset="0"/>
            <a:ea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Helvetica" charset="0"/>
            <a:ea typeface="宋体" charset="0"/>
          </a:defRPr>
        </a:defPPr>
      </a:lstStyle>
    </a:lnDef>
  </a:objectDefaults>
  <a:extraClrSchemeLst>
    <a:extraClrScheme>
      <a:clrScheme name="os-w-java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os-w-java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os-w-java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27867</TotalTime>
  <Words>3264</Words>
  <Application>Microsoft Office PowerPoint</Application>
  <PresentationFormat>全屏显示(4:3)</PresentationFormat>
  <Paragraphs>275</Paragraphs>
  <Slides>60</Slides>
  <Notes>4</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60</vt:i4>
      </vt:variant>
    </vt:vector>
  </HeadingPairs>
  <TitlesOfParts>
    <vt:vector size="68" baseType="lpstr">
      <vt:lpstr>Monotype Sorts</vt:lpstr>
      <vt:lpstr>Helvetica</vt:lpstr>
      <vt:lpstr>Times New Roman</vt:lpstr>
      <vt:lpstr>Webdings</vt:lpstr>
      <vt:lpstr>Wingdings</vt:lpstr>
      <vt:lpstr>os-w-java</vt:lpstr>
      <vt:lpstr>Clip</vt:lpstr>
      <vt:lpstr>文档</vt:lpstr>
      <vt:lpstr>Chapter 12:  Mass-Storage Systems</vt:lpstr>
      <vt:lpstr>Chapter 12:  Mass-Storage Systems</vt:lpstr>
      <vt:lpstr>Objectives</vt:lpstr>
      <vt:lpstr>Overview of Mass Storage Structure</vt:lpstr>
      <vt:lpstr>The Man Who Disappeared in 2007</vt:lpstr>
      <vt:lpstr>Moving-head Disk Machanism</vt:lpstr>
      <vt:lpstr>Disk Sector</vt:lpstr>
      <vt:lpstr>PowerPoint 演示文稿</vt:lpstr>
      <vt:lpstr>Nonvolatile Memory Devices</vt:lpstr>
      <vt:lpstr>Overview of Mass Storage Structure (Cont.)</vt:lpstr>
      <vt:lpstr>Disk Structure</vt:lpstr>
      <vt:lpstr>Disk Attachment</vt:lpstr>
      <vt:lpstr>Disk Attachment</vt:lpstr>
      <vt:lpstr>Network-Attached Storage</vt:lpstr>
      <vt:lpstr>Storage Area Network</vt:lpstr>
      <vt:lpstr>Accessing a Disk Page</vt:lpstr>
      <vt:lpstr>Disk Scheduling</vt:lpstr>
      <vt:lpstr>Disk Scheduling (Cont.)</vt:lpstr>
      <vt:lpstr>FCFS</vt:lpstr>
      <vt:lpstr>Shortest-seek-time-first (SSTF)</vt:lpstr>
      <vt:lpstr>SSTF (Cont.)</vt:lpstr>
      <vt:lpstr>SCAN</vt:lpstr>
      <vt:lpstr>SCAN (Cont.)</vt:lpstr>
      <vt:lpstr>C-SCAN</vt:lpstr>
      <vt:lpstr>C-SCAN (Cont.)</vt:lpstr>
      <vt:lpstr>C-LOOK</vt:lpstr>
      <vt:lpstr>C-LOOK (Cont.)</vt:lpstr>
      <vt:lpstr>Selecting a Disk-Scheduling Algorithm</vt:lpstr>
      <vt:lpstr>Swapping re-examined:  Why Swap-out to Contiguous Disk Blocks?</vt:lpstr>
      <vt:lpstr>Disk Management</vt:lpstr>
      <vt:lpstr>Booting from a Disk in Windows</vt:lpstr>
      <vt:lpstr>Swap-Space Management</vt:lpstr>
      <vt:lpstr>Data Structures for Swapping on Linux Systems</vt:lpstr>
      <vt:lpstr>RAID Structure</vt:lpstr>
      <vt:lpstr>RAID (cont)</vt:lpstr>
      <vt:lpstr>RAID Levels</vt:lpstr>
      <vt:lpstr>PowerPoint 演示文稿</vt:lpstr>
      <vt:lpstr>RAID (0 + 1) and (1 + 0)</vt:lpstr>
      <vt:lpstr>Stable-Storage Implementation</vt:lpstr>
      <vt:lpstr>Tertiary Storage Devices</vt:lpstr>
      <vt:lpstr>Removable Disks</vt:lpstr>
      <vt:lpstr>Removable Disks (Cont.)</vt:lpstr>
      <vt:lpstr>WORM Disks</vt:lpstr>
      <vt:lpstr>Tapes</vt:lpstr>
      <vt:lpstr>Tape Library</vt:lpstr>
      <vt:lpstr>Operating System Issues</vt:lpstr>
      <vt:lpstr>Application Interface</vt:lpstr>
      <vt:lpstr>Tape Drives</vt:lpstr>
      <vt:lpstr>File Naming</vt:lpstr>
      <vt:lpstr>Hierarchical Storage Management (HSM)</vt:lpstr>
      <vt:lpstr>A Jukebox</vt:lpstr>
      <vt:lpstr>Speed </vt:lpstr>
      <vt:lpstr>Speed (Cont.)</vt:lpstr>
      <vt:lpstr>Reliability</vt:lpstr>
      <vt:lpstr>Cost</vt:lpstr>
      <vt:lpstr>Price per Megabyte of DRAM, From 1981 to 2004</vt:lpstr>
      <vt:lpstr>Price per Megabyte of Magnetic Hard Disk, From 1981 to 2004</vt:lpstr>
      <vt:lpstr>Price per Megabyte of a Tape Drive, From 1984-2000</vt:lpstr>
      <vt:lpstr>Moore’s Law being proved...</vt:lpstr>
      <vt:lpstr>End of Chapter 12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Lucent End User</dc:creator>
  <cp:lastModifiedBy>S.</cp:lastModifiedBy>
  <cp:revision>367</cp:revision>
  <dcterms:created xsi:type="dcterms:W3CDTF">2004-10-07T18:29:30Z</dcterms:created>
  <dcterms:modified xsi:type="dcterms:W3CDTF">2023-12-20T13:11:09Z</dcterms:modified>
</cp:coreProperties>
</file>